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779" r:id="rId2"/>
    <p:sldId id="806" r:id="rId3"/>
    <p:sldId id="650" r:id="rId4"/>
    <p:sldId id="807" r:id="rId5"/>
    <p:sldId id="808" r:id="rId6"/>
    <p:sldId id="791" r:id="rId7"/>
    <p:sldId id="792" r:id="rId8"/>
    <p:sldId id="751" r:id="rId9"/>
    <p:sldId id="738" r:id="rId10"/>
    <p:sldId id="789" r:id="rId11"/>
    <p:sldId id="764" r:id="rId12"/>
    <p:sldId id="805" r:id="rId13"/>
    <p:sldId id="804" r:id="rId14"/>
    <p:sldId id="793" r:id="rId15"/>
    <p:sldId id="795" r:id="rId16"/>
    <p:sldId id="796" r:id="rId17"/>
    <p:sldId id="780" r:id="rId18"/>
    <p:sldId id="753" r:id="rId19"/>
    <p:sldId id="762" r:id="rId20"/>
    <p:sldId id="798" r:id="rId21"/>
    <p:sldId id="306" r:id="rId22"/>
    <p:sldId id="809" r:id="rId23"/>
    <p:sldId id="274" r:id="rId24"/>
  </p:sldIdLst>
  <p:sldSz cx="9144000" cy="5143500" type="screen16x9"/>
  <p:notesSz cx="6865938" cy="95408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187C91-6216-FEEA-062B-A58E73A29668}" name="Marcia Sartori" initials="MS" userId="7ec181abdfae623c" providerId="Windows Live"/>
  <p188:author id="{4D1A8EB4-C599-E7F3-88A9-4325183DC1D5}" name="KARLUANNA ABREU DO NASCIMENTO BORBA" initials="KB" userId="S::03715053135@fnde.gov.br::a0ef80a4-6480-4d1d-a8db-e5a5390e09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ia Sartori Silva" initials="MSS" lastIdx="1" clrIdx="0">
    <p:extLst>
      <p:ext uri="{19B8F6BF-5375-455C-9EA6-DF929625EA0E}">
        <p15:presenceInfo xmlns:p15="http://schemas.microsoft.com/office/powerpoint/2012/main" userId="7ec181abdfae62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C6DB03"/>
    <a:srgbClr val="F3F3F3"/>
    <a:srgbClr val="009EDE"/>
    <a:srgbClr val="EAEF1D"/>
    <a:srgbClr val="FFFFFF"/>
    <a:srgbClr val="F5FB05"/>
    <a:srgbClr val="E6FC14"/>
    <a:srgbClr val="E4FC04"/>
    <a:srgbClr val="F1E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0" autoAdjust="0"/>
  </p:normalViewPr>
  <p:slideViewPr>
    <p:cSldViewPr snapToGrid="0">
      <p:cViewPr varScale="1">
        <p:scale>
          <a:sx n="73" d="100"/>
          <a:sy n="73" d="100"/>
        </p:scale>
        <p:origin x="121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sz="1400" b="1" dirty="0"/>
          </a:p>
        </c:rich>
      </c:tx>
      <c:layout>
        <c:manualLayout>
          <c:xMode val="edge"/>
          <c:yMode val="edge"/>
          <c:x val="0.14548772307576455"/>
          <c:y val="4.19372802007706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Planilha1!$B$3</c:f>
              <c:strCache>
                <c:ptCount val="1"/>
                <c:pt idx="0">
                  <c:v>% de Aquisição da AF</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Planilha1!$A$4:$A$30</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Planilha1!$B$4:$B$30</c:f>
              <c:numCache>
                <c:formatCode>General</c:formatCode>
                <c:ptCount val="27"/>
                <c:pt idx="0">
                  <c:v>148</c:v>
                </c:pt>
                <c:pt idx="1">
                  <c:v>48</c:v>
                </c:pt>
                <c:pt idx="2">
                  <c:v>36</c:v>
                </c:pt>
                <c:pt idx="3">
                  <c:v>17</c:v>
                </c:pt>
                <c:pt idx="4">
                  <c:v>35</c:v>
                </c:pt>
                <c:pt idx="5">
                  <c:v>38</c:v>
                </c:pt>
                <c:pt idx="6">
                  <c:v>42</c:v>
                </c:pt>
                <c:pt idx="7">
                  <c:v>84</c:v>
                </c:pt>
                <c:pt idx="8">
                  <c:v>38</c:v>
                </c:pt>
                <c:pt idx="9">
                  <c:v>34</c:v>
                </c:pt>
                <c:pt idx="10">
                  <c:v>26</c:v>
                </c:pt>
                <c:pt idx="11">
                  <c:v>50</c:v>
                </c:pt>
                <c:pt idx="12">
                  <c:v>30</c:v>
                </c:pt>
                <c:pt idx="13">
                  <c:v>45</c:v>
                </c:pt>
                <c:pt idx="14">
                  <c:v>35</c:v>
                </c:pt>
                <c:pt idx="15">
                  <c:v>58</c:v>
                </c:pt>
                <c:pt idx="16">
                  <c:v>20</c:v>
                </c:pt>
                <c:pt idx="17">
                  <c:v>72</c:v>
                </c:pt>
                <c:pt idx="18">
                  <c:v>44</c:v>
                </c:pt>
                <c:pt idx="19">
                  <c:v>39</c:v>
                </c:pt>
                <c:pt idx="20">
                  <c:v>54</c:v>
                </c:pt>
                <c:pt idx="21">
                  <c:v>99</c:v>
                </c:pt>
                <c:pt idx="22">
                  <c:v>78</c:v>
                </c:pt>
                <c:pt idx="23">
                  <c:v>55</c:v>
                </c:pt>
                <c:pt idx="24">
                  <c:v>46</c:v>
                </c:pt>
                <c:pt idx="25">
                  <c:v>45</c:v>
                </c:pt>
                <c:pt idx="26">
                  <c:v>75</c:v>
                </c:pt>
              </c:numCache>
            </c:numRef>
          </c:val>
          <c:extLst>
            <c:ext xmlns:c16="http://schemas.microsoft.com/office/drawing/2014/chart" uri="{C3380CC4-5D6E-409C-BE32-E72D297353CC}">
              <c16:uniqueId val="{00000000-3DCC-4AE7-A5EA-83D5869626A8}"/>
            </c:ext>
          </c:extLst>
        </c:ser>
        <c:dLbls>
          <c:dLblPos val="outEnd"/>
          <c:showLegendKey val="0"/>
          <c:showVal val="1"/>
          <c:showCatName val="0"/>
          <c:showSerName val="0"/>
          <c:showPercent val="0"/>
          <c:showBubbleSize val="0"/>
        </c:dLbls>
        <c:gapWidth val="219"/>
        <c:overlap val="-27"/>
        <c:axId val="1131632928"/>
        <c:axId val="1662424144"/>
      </c:barChart>
      <c:catAx>
        <c:axId val="11316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pt-BR"/>
          </a:p>
        </c:txPr>
        <c:crossAx val="1662424144"/>
        <c:crosses val="autoZero"/>
        <c:auto val="1"/>
        <c:lblAlgn val="ctr"/>
        <c:lblOffset val="100"/>
        <c:noMultiLvlLbl val="0"/>
      </c:catAx>
      <c:valAx>
        <c:axId val="166242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31632928"/>
        <c:crosses val="autoZero"/>
        <c:crossBetween val="between"/>
      </c:valAx>
      <c:spPr>
        <a:noFill/>
        <a:ln>
          <a:noFill/>
        </a:ln>
        <a:effectLst/>
      </c:spPr>
    </c:plotArea>
    <c:plotVisOnly val="1"/>
    <c:dispBlanksAs val="gap"/>
    <c:showDLblsOverMax val="0"/>
  </c:chart>
  <c:spPr>
    <a:solidFill>
      <a:srgbClr val="EEFF41">
        <a:lumMod val="20000"/>
        <a:lumOff val="80000"/>
      </a:srgbClr>
    </a:solid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52413" y="715963"/>
            <a:ext cx="6361112" cy="3578225"/>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4524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extLst>
      <p:ext uri="{BB962C8B-B14F-4D97-AF65-F5344CB8AC3E}">
        <p14:creationId xmlns:p14="http://schemas.microsoft.com/office/powerpoint/2010/main" val="163990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25914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335782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283487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40103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316007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11265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extLst>
      <p:ext uri="{BB962C8B-B14F-4D97-AF65-F5344CB8AC3E}">
        <p14:creationId xmlns:p14="http://schemas.microsoft.com/office/powerpoint/2010/main" val="268764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extLst>
      <p:ext uri="{BB962C8B-B14F-4D97-AF65-F5344CB8AC3E}">
        <p14:creationId xmlns:p14="http://schemas.microsoft.com/office/powerpoint/2010/main" val="343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extLst>
      <p:ext uri="{BB962C8B-B14F-4D97-AF65-F5344CB8AC3E}">
        <p14:creationId xmlns:p14="http://schemas.microsoft.com/office/powerpoint/2010/main" val="29717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52413" y="715963"/>
            <a:ext cx="6361112" cy="3578225"/>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69073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4042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extLst>
      <p:ext uri="{BB962C8B-B14F-4D97-AF65-F5344CB8AC3E}">
        <p14:creationId xmlns:p14="http://schemas.microsoft.com/office/powerpoint/2010/main" val="391307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52413" y="715963"/>
            <a:ext cx="6361112" cy="3578225"/>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25047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52413" y="715963"/>
            <a:ext cx="6361112" cy="3578225"/>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56396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63744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20767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378157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384159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52413" y="715963"/>
            <a:ext cx="6361112" cy="3578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6594" y="4531916"/>
            <a:ext cx="5492750" cy="4293394"/>
          </a:xfrm>
          <a:prstGeom prst="rect">
            <a:avLst/>
          </a:prstGeom>
          <a:noFill/>
          <a:ln>
            <a:noFill/>
          </a:ln>
        </p:spPr>
        <p:txBody>
          <a:bodyPr spcFirstLastPara="1" wrap="square" lIns="93729" tIns="93729" rIns="93729" bIns="93729" anchor="t" anchorCtr="0">
            <a:noAutofit/>
          </a:bodyPr>
          <a:lstStyle/>
          <a:p>
            <a:pPr marL="0" indent="0">
              <a:buNone/>
            </a:pPr>
            <a:endParaRPr dirty="0"/>
          </a:p>
        </p:txBody>
      </p:sp>
    </p:spTree>
    <p:extLst>
      <p:ext uri="{BB962C8B-B14F-4D97-AF65-F5344CB8AC3E}">
        <p14:creationId xmlns:p14="http://schemas.microsoft.com/office/powerpoint/2010/main" val="214743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360000" y="744575"/>
            <a:ext cx="8424000" cy="2052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360000" y="2834125"/>
            <a:ext cx="8424000" cy="792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4"/>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0" tIns="0" rIns="0" bIns="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9"/>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4309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5"/>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6"/>
          <p:cNvSpPr txBox="1">
            <a:spLocks noGrp="1"/>
          </p:cNvSpPr>
          <p:nvPr>
            <p:ph type="body" idx="1"/>
          </p:nvPr>
        </p:nvSpPr>
        <p:spPr>
          <a:xfrm>
            <a:off x="360000" y="1152475"/>
            <a:ext cx="8244000" cy="34518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16"/>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7"/>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8"/>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075"/>
            <a:ext cx="3837000" cy="3695100"/>
          </a:xfrm>
          <a:prstGeom prst="rect">
            <a:avLst/>
          </a:prstGeom>
          <a:noFill/>
          <a:ln>
            <a:noFill/>
          </a:ln>
        </p:spPr>
        <p:txBody>
          <a:bodyPr spcFirstLastPara="1" wrap="square" lIns="0" tIns="0" rIns="0" bIns="0"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1"/>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0" tIns="0" rIns="0" bIns="0"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3"/>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2800"/>
              <a:buFont typeface="Playfair Display"/>
              <a:buNone/>
              <a:defRPr sz="2800" b="0"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p13"/>
          <p:cNvSpPr txBox="1">
            <a:spLocks noGrp="1"/>
          </p:cNvSpPr>
          <p:nvPr>
            <p:ph type="body" idx="1"/>
          </p:nvPr>
        </p:nvSpPr>
        <p:spPr>
          <a:xfrm>
            <a:off x="360000" y="1152475"/>
            <a:ext cx="8244000" cy="3451800"/>
          </a:xfrm>
          <a:prstGeom prst="rect">
            <a:avLst/>
          </a:prstGeom>
          <a:noFill/>
          <a:ln>
            <a:noFill/>
          </a:ln>
        </p:spPr>
        <p:txBody>
          <a:bodyPr spcFirstLastPara="1" wrap="square" lIns="0" tIns="0" rIns="0" bIns="0"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13"/>
          <p:cNvSpPr txBox="1">
            <a:spLocks noGrp="1"/>
          </p:cNvSpPr>
          <p:nvPr>
            <p:ph type="sldNum" idx="12"/>
          </p:nvPr>
        </p:nvSpPr>
        <p:spPr>
          <a:xfrm>
            <a:off x="8472450" y="4784399"/>
            <a:ext cx="491400" cy="180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113">
          <p15:clr>
            <a:srgbClr val="EA4335"/>
          </p15:clr>
        </p15:guide>
        <p15:guide id="3" pos="227">
          <p15:clr>
            <a:srgbClr val="EA4335"/>
          </p15:clr>
        </p15:guide>
        <p15:guide id="4" pos="340">
          <p15:clr>
            <a:srgbClr val="EA4335"/>
          </p15:clr>
        </p15:guide>
        <p15:guide id="5" pos="5647">
          <p15:clr>
            <a:srgbClr val="EA4335"/>
          </p15:clr>
        </p15:guide>
        <p15:guide id="6" pos="5533">
          <p15:clr>
            <a:srgbClr val="EA4335"/>
          </p15:clr>
        </p15:guide>
        <p15:guide id="7" pos="5420">
          <p15:clr>
            <a:srgbClr val="EA4335"/>
          </p15:clr>
        </p15:guide>
        <p15:guide id="8" orient="horz" pos="1620">
          <p15:clr>
            <a:srgbClr val="EA4335"/>
          </p15:clr>
        </p15:guide>
        <p15:guide id="9" orient="horz" pos="113">
          <p15:clr>
            <a:srgbClr val="EA4335"/>
          </p15:clr>
        </p15:guide>
        <p15:guide id="10" orient="horz" pos="227">
          <p15:clr>
            <a:srgbClr val="EA4335"/>
          </p15:clr>
        </p15:guide>
        <p15:guide id="11" orient="horz" pos="340">
          <p15:clr>
            <a:srgbClr val="EA4335"/>
          </p15:clr>
        </p15:guide>
        <p15:guide id="12" orient="horz" pos="3127">
          <p15:clr>
            <a:srgbClr val="EA4335"/>
          </p15:clr>
        </p15:guide>
        <p15:guide id="13" orient="horz" pos="3014">
          <p15:clr>
            <a:srgbClr val="EA4335"/>
          </p15:clr>
        </p15:guide>
        <p15:guide id="14" orient="horz" pos="2900">
          <p15:clr>
            <a:srgbClr val="EA4335"/>
          </p15:clr>
        </p15:guide>
        <p15:guide id="15" pos="2033">
          <p15:clr>
            <a:srgbClr val="EA4335"/>
          </p15:clr>
        </p15:guide>
        <p15:guide id="16" pos="3727">
          <p15:clr>
            <a:srgbClr val="EA4335"/>
          </p15:clr>
        </p15:guide>
        <p15:guide id="17" orient="horz" pos="1194">
          <p15:clr>
            <a:srgbClr val="EA4335"/>
          </p15:clr>
        </p15:guide>
        <p15:guide id="18" orient="horz" pos="2047">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hyperlink" Target="https://www.youtube.com/live/RFQ1Etn-tY4?feature=share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6.jpg"/><Relationship Id="rId9" Type="http://schemas.openxmlformats.org/officeDocument/2006/relationships/image" Target="../media/image19.pn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mailto:didaf@fnde.gov.br" TargetMode="External"/><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mailto:compras.af@conab.gov.br" TargetMode="External"/><Relationship Id="rId3" Type="http://schemas.openxmlformats.org/officeDocument/2006/relationships/image" Target="../media/image22.png"/><Relationship Id="rId7" Type="http://schemas.openxmlformats.org/officeDocument/2006/relationships/hyperlink" Target="mailto:compras.saf@agro.gov.b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hyperlink" Target="https://sistemasweb.mda.gov.br/vitrin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gov.br/fnde/pt-br/acesso-a-informacao/acoes-e-programas/programas/pnae/consultas/regioes-ibge-pnae" TargetMode="External"/><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9.png"/><Relationship Id="rId4" Type="http://schemas.openxmlformats.org/officeDocument/2006/relationships/image" Target="../media/image16.jp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16.jp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app.powerbi.com/view?r=eyJrIjoiOGJhM2YxODEtMWQ0MS00OGQzLWI1ZjMtZTMzYTQ4NDVjZWFjIiwidCI6ImNmODQ1NGQzLWUwMTItNGE5ZC05NWIzLTcwYmRiNmY0NTlkNSJ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gov.br/fnde/pt-br/acesso-a-informacao/acoes-e-programas/programas/pnae/pnae-centros-colaboradores-e-uae"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hyperlink" Target="https://www.gov.br/fnde/pt-br/acesso-a-informacao/acoes-e-programas/programas/pnae/consultas/pnae-dados-da-agricultura-familia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cgapc.cgrec@fnde.gov.br" TargetMode="External"/><Relationship Id="rId5" Type="http://schemas.openxmlformats.org/officeDocument/2006/relationships/image" Target="../media/image17.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gov.br/pt-br/noticias/agricultura-e-pecuaria/2020/10/mais-mulheres-estao-presentes-na-agricultura-familiar-mostra-estudo-da-conab"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8" Type="http://schemas.openxmlformats.org/officeDocument/2006/relationships/hyperlink" Target="mailto:coefa@fnde.gov.br" TargetMode="External"/><Relationship Id="rId13" Type="http://schemas.openxmlformats.org/officeDocument/2006/relationships/hyperlink" Target="https://www.gov.br/fnde/pt-br/acesso-a-informacao/acoes-e-programas/programas/pnae" TargetMode="External"/><Relationship Id="rId3" Type="http://schemas.openxmlformats.org/officeDocument/2006/relationships/image" Target="../media/image33.png"/><Relationship Id="rId7" Type="http://schemas.openxmlformats.org/officeDocument/2006/relationships/hyperlink" Target="mailto:cae@fnde.gov.br" TargetMode="External"/><Relationship Id="rId12" Type="http://schemas.openxmlformats.org/officeDocument/2006/relationships/hyperlink" Target="https://www.fnde.gov.br/acesso-a-informacao/institucional/legislacao"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cosan@fnde.gov.br" TargetMode="External"/><Relationship Id="rId11" Type="http://schemas.openxmlformats.org/officeDocument/2006/relationships/hyperlink" Target="mailto:diean@fnde.gov.br" TargetMode="External"/><Relationship Id="rId5" Type="http://schemas.openxmlformats.org/officeDocument/2006/relationships/hyperlink" Target="mailto:cgpae@fnde.gov.br" TargetMode="External"/><Relationship Id="rId10" Type="http://schemas.openxmlformats.org/officeDocument/2006/relationships/hyperlink" Target="mailto:didaf@fnde.gov.br" TargetMode="External"/><Relationship Id="rId4" Type="http://schemas.openxmlformats.org/officeDocument/2006/relationships/image" Target="../media/image34.png"/><Relationship Id="rId9" Type="http://schemas.openxmlformats.org/officeDocument/2006/relationships/hyperlink" Target="mailto:comav@fnde.gov.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hart" Target="../charts/chart1.xm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4C0046-CA8A-4C91-1D50-B9BB6F9440BE}"/>
              </a:ext>
            </a:extLst>
          </p:cNvPr>
          <p:cNvSpPr/>
          <p:nvPr/>
        </p:nvSpPr>
        <p:spPr>
          <a:xfrm>
            <a:off x="6702307" y="4577503"/>
            <a:ext cx="1752588" cy="403709"/>
          </a:xfrm>
          <a:prstGeom prst="rect">
            <a:avLst/>
          </a:prstGeom>
          <a:solidFill>
            <a:srgbClr val="183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0329FA44-8D65-7A69-269B-956F696F35B8}"/>
              </a:ext>
            </a:extLst>
          </p:cNvPr>
          <p:cNvPicPr>
            <a:picLocks noChangeAspect="1"/>
          </p:cNvPicPr>
          <p:nvPr/>
        </p:nvPicPr>
        <p:blipFill>
          <a:blip r:embed="rId3"/>
          <a:stretch>
            <a:fillRect/>
          </a:stretch>
        </p:blipFill>
        <p:spPr>
          <a:xfrm rot="5400000">
            <a:off x="5002484" y="2729426"/>
            <a:ext cx="647790" cy="190527"/>
          </a:xfrm>
          <a:prstGeom prst="rect">
            <a:avLst/>
          </a:prstGeom>
        </p:spPr>
      </p:pic>
      <p:pic>
        <p:nvPicPr>
          <p:cNvPr id="13" name="Imagem 12" descr="Interface gráfica do usuário, Texto&#10;&#10;Descrição gerada automaticamente">
            <a:extLst>
              <a:ext uri="{FF2B5EF4-FFF2-40B4-BE49-F238E27FC236}">
                <a16:creationId xmlns:a16="http://schemas.microsoft.com/office/drawing/2014/main" id="{29EAAACE-D757-2ECC-5B4A-8D01D26B7D5F}"/>
              </a:ext>
            </a:extLst>
          </p:cNvPr>
          <p:cNvPicPr>
            <a:picLocks noChangeAspect="1"/>
          </p:cNvPicPr>
          <p:nvPr/>
        </p:nvPicPr>
        <p:blipFill>
          <a:blip r:embed="rId4"/>
          <a:stretch>
            <a:fillRect/>
          </a:stretch>
        </p:blipFill>
        <p:spPr>
          <a:xfrm>
            <a:off x="6792045" y="4620091"/>
            <a:ext cx="1507131" cy="294378"/>
          </a:xfrm>
          <a:prstGeom prst="rect">
            <a:avLst/>
          </a:prstGeom>
        </p:spPr>
      </p:pic>
      <p:sp>
        <p:nvSpPr>
          <p:cNvPr id="14" name="Retângulo: Cantos Arredondados 13">
            <a:extLst>
              <a:ext uri="{FF2B5EF4-FFF2-40B4-BE49-F238E27FC236}">
                <a16:creationId xmlns:a16="http://schemas.microsoft.com/office/drawing/2014/main" id="{E90C504E-332B-51C1-A953-8E9DEAF0F434}"/>
              </a:ext>
            </a:extLst>
          </p:cNvPr>
          <p:cNvSpPr/>
          <p:nvPr/>
        </p:nvSpPr>
        <p:spPr>
          <a:xfrm>
            <a:off x="1188215" y="380270"/>
            <a:ext cx="7025218" cy="71782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2">
                    <a:lumMod val="10000"/>
                  </a:schemeClr>
                </a:solidFill>
                <a:latin typeface="Amasis MT Pro Black" panose="02040A04050005020304" pitchFamily="18" charset="0"/>
              </a:rPr>
              <a:t>Programa Nacional de Alimentação Escolar - PNAE</a:t>
            </a:r>
          </a:p>
        </p:txBody>
      </p:sp>
      <p:pic>
        <p:nvPicPr>
          <p:cNvPr id="28" name="Imagem 27">
            <a:extLst>
              <a:ext uri="{FF2B5EF4-FFF2-40B4-BE49-F238E27FC236}">
                <a16:creationId xmlns:a16="http://schemas.microsoft.com/office/drawing/2014/main" id="{52E42127-79DA-404A-0A17-248CAB55BA6D}"/>
              </a:ext>
            </a:extLst>
          </p:cNvPr>
          <p:cNvPicPr>
            <a:picLocks noChangeAspect="1"/>
          </p:cNvPicPr>
          <p:nvPr/>
        </p:nvPicPr>
        <p:blipFill>
          <a:blip r:embed="rId5"/>
          <a:stretch>
            <a:fillRect/>
          </a:stretch>
        </p:blipFill>
        <p:spPr>
          <a:xfrm>
            <a:off x="-8930" y="1394"/>
            <a:ext cx="951819" cy="5142106"/>
          </a:xfrm>
          <a:prstGeom prst="rect">
            <a:avLst/>
          </a:prstGeom>
        </p:spPr>
      </p:pic>
      <p:pic>
        <p:nvPicPr>
          <p:cNvPr id="34" name="Imagem 33">
            <a:extLst>
              <a:ext uri="{FF2B5EF4-FFF2-40B4-BE49-F238E27FC236}">
                <a16:creationId xmlns:a16="http://schemas.microsoft.com/office/drawing/2014/main" id="{B406EB19-73C6-0BDE-8826-CA6BFA811433}"/>
              </a:ext>
            </a:extLst>
          </p:cNvPr>
          <p:cNvPicPr>
            <a:picLocks noChangeAspect="1"/>
          </p:cNvPicPr>
          <p:nvPr/>
        </p:nvPicPr>
        <p:blipFill>
          <a:blip r:embed="rId6"/>
          <a:stretch>
            <a:fillRect/>
          </a:stretch>
        </p:blipFill>
        <p:spPr>
          <a:xfrm rot="10800000">
            <a:off x="-4" y="4263390"/>
            <a:ext cx="923281" cy="889134"/>
          </a:xfrm>
          <a:prstGeom prst="rect">
            <a:avLst/>
          </a:prstGeom>
        </p:spPr>
      </p:pic>
      <p:pic>
        <p:nvPicPr>
          <p:cNvPr id="6" name="Imagem 5">
            <a:extLst>
              <a:ext uri="{FF2B5EF4-FFF2-40B4-BE49-F238E27FC236}">
                <a16:creationId xmlns:a16="http://schemas.microsoft.com/office/drawing/2014/main" id="{627D84E3-CABC-8F0A-2FA8-02BB1C0F38E3}"/>
              </a:ext>
            </a:extLst>
          </p:cNvPr>
          <p:cNvPicPr>
            <a:picLocks noChangeAspect="1"/>
          </p:cNvPicPr>
          <p:nvPr/>
        </p:nvPicPr>
        <p:blipFill>
          <a:blip r:embed="rId7"/>
          <a:stretch>
            <a:fillRect/>
          </a:stretch>
        </p:blipFill>
        <p:spPr>
          <a:xfrm rot="10800000">
            <a:off x="-28203" y="3039790"/>
            <a:ext cx="951479" cy="1440770"/>
          </a:xfrm>
          <a:prstGeom prst="rect">
            <a:avLst/>
          </a:prstGeom>
        </p:spPr>
      </p:pic>
      <p:pic>
        <p:nvPicPr>
          <p:cNvPr id="18" name="Imagem 17">
            <a:extLst>
              <a:ext uri="{FF2B5EF4-FFF2-40B4-BE49-F238E27FC236}">
                <a16:creationId xmlns:a16="http://schemas.microsoft.com/office/drawing/2014/main" id="{84C537AD-00B9-C03D-2A47-A486865F0838}"/>
              </a:ext>
            </a:extLst>
          </p:cNvPr>
          <p:cNvPicPr>
            <a:picLocks noChangeAspect="1"/>
          </p:cNvPicPr>
          <p:nvPr/>
        </p:nvPicPr>
        <p:blipFill>
          <a:blip r:embed="rId8"/>
          <a:stretch>
            <a:fillRect/>
          </a:stretch>
        </p:blipFill>
        <p:spPr>
          <a:xfrm>
            <a:off x="-28542" y="1766656"/>
            <a:ext cx="951819" cy="1929947"/>
          </a:xfrm>
          <a:prstGeom prst="rect">
            <a:avLst/>
          </a:prstGeom>
        </p:spPr>
      </p:pic>
      <p:pic>
        <p:nvPicPr>
          <p:cNvPr id="24" name="Imagem 23">
            <a:extLst>
              <a:ext uri="{FF2B5EF4-FFF2-40B4-BE49-F238E27FC236}">
                <a16:creationId xmlns:a16="http://schemas.microsoft.com/office/drawing/2014/main" id="{0A1DAD0A-3B4A-351A-4638-89FF476F08B3}"/>
              </a:ext>
            </a:extLst>
          </p:cNvPr>
          <p:cNvPicPr>
            <a:picLocks noChangeAspect="1"/>
          </p:cNvPicPr>
          <p:nvPr/>
        </p:nvPicPr>
        <p:blipFill>
          <a:blip r:embed="rId9"/>
          <a:stretch>
            <a:fillRect/>
          </a:stretch>
        </p:blipFill>
        <p:spPr>
          <a:xfrm>
            <a:off x="941476" y="4944569"/>
            <a:ext cx="7651827" cy="197536"/>
          </a:xfrm>
          <a:prstGeom prst="rect">
            <a:avLst/>
          </a:prstGeom>
        </p:spPr>
      </p:pic>
      <p:pic>
        <p:nvPicPr>
          <p:cNvPr id="27" name="Imagem 26">
            <a:extLst>
              <a:ext uri="{FF2B5EF4-FFF2-40B4-BE49-F238E27FC236}">
                <a16:creationId xmlns:a16="http://schemas.microsoft.com/office/drawing/2014/main" id="{CEE4D636-07D1-A6D2-1445-B8C85EDB2B05}"/>
              </a:ext>
            </a:extLst>
          </p:cNvPr>
          <p:cNvPicPr>
            <a:picLocks noChangeAspect="1"/>
          </p:cNvPicPr>
          <p:nvPr/>
        </p:nvPicPr>
        <p:blipFill>
          <a:blip r:embed="rId9"/>
          <a:stretch>
            <a:fillRect/>
          </a:stretch>
        </p:blipFill>
        <p:spPr>
          <a:xfrm>
            <a:off x="941475" y="-4150"/>
            <a:ext cx="7738815" cy="235841"/>
          </a:xfrm>
          <a:prstGeom prst="rect">
            <a:avLst/>
          </a:prstGeom>
        </p:spPr>
      </p:pic>
      <p:sp>
        <p:nvSpPr>
          <p:cNvPr id="45" name="Fluxograma: Atraso 44">
            <a:extLst>
              <a:ext uri="{FF2B5EF4-FFF2-40B4-BE49-F238E27FC236}">
                <a16:creationId xmlns:a16="http://schemas.microsoft.com/office/drawing/2014/main" id="{8B683033-E31F-1158-08AB-6244CAF7BB7B}"/>
              </a:ext>
            </a:extLst>
          </p:cNvPr>
          <p:cNvSpPr/>
          <p:nvPr/>
        </p:nvSpPr>
        <p:spPr>
          <a:xfrm>
            <a:off x="948177" y="1154856"/>
            <a:ext cx="3222355" cy="2630174"/>
          </a:xfrm>
          <a:prstGeom prst="flowChartDelay">
            <a:avLst/>
          </a:prstGeom>
          <a:solidFill>
            <a:srgbClr val="4DA1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900" b="1" dirty="0">
                <a:solidFill>
                  <a:srgbClr val="003399"/>
                </a:solidFill>
                <a:latin typeface="Trade Gothic Inline" panose="020B0504030203020204" pitchFamily="34" charset="0"/>
                <a:cs typeface="Arial" panose="020B0604020202020204" pitchFamily="34" charset="0"/>
              </a:rPr>
              <a:t> </a:t>
            </a:r>
            <a:r>
              <a:rPr lang="pt-BR" sz="1800" b="1" dirty="0">
                <a:solidFill>
                  <a:srgbClr val="003399"/>
                </a:solidFill>
                <a:latin typeface="Trade Gothic Inline" panose="020B0504030203020204" pitchFamily="34" charset="0"/>
                <a:cs typeface="Arial" panose="020B0604020202020204" pitchFamily="34" charset="0"/>
              </a:rPr>
              <a:t> </a:t>
            </a:r>
          </a:p>
          <a:p>
            <a:pPr algn="ctr">
              <a:lnSpc>
                <a:spcPct val="150000"/>
              </a:lnSpc>
            </a:pPr>
            <a:r>
              <a:rPr lang="pt-BR" sz="1800" b="1" dirty="0">
                <a:solidFill>
                  <a:schemeClr val="bg1"/>
                </a:solidFill>
                <a:latin typeface="Copperplate Gothic Light" panose="020E0507020206020404" pitchFamily="34" charset="0"/>
                <a:cs typeface="Arial" panose="020B0604020202020204" pitchFamily="34" charset="0"/>
              </a:rPr>
              <a:t>Aquisição da agricultura familiar </a:t>
            </a:r>
          </a:p>
          <a:p>
            <a:pPr marL="180975" algn="ctr" defTabSz="876300">
              <a:lnSpc>
                <a:spcPct val="150000"/>
              </a:lnSpc>
              <a:tabLst>
                <a:tab pos="3849688" algn="l"/>
              </a:tabLst>
            </a:pPr>
            <a:r>
              <a:rPr lang="pt-BR" sz="1800" b="1" dirty="0">
                <a:solidFill>
                  <a:schemeClr val="bg1"/>
                </a:solidFill>
                <a:latin typeface="Copperplate Gothic Light" panose="020E0507020206020404" pitchFamily="34" charset="0"/>
              </a:rPr>
              <a:t>PARA O PNAE</a:t>
            </a:r>
          </a:p>
          <a:p>
            <a:pPr algn="ctr"/>
            <a:endParaRPr lang="pt-BR" sz="1400" b="1" dirty="0">
              <a:solidFill>
                <a:srgbClr val="FFFFFF"/>
              </a:solidFill>
              <a:latin typeface="Copperplate Gothic Light" panose="020E0507020206020404" pitchFamily="34" charset="0"/>
              <a:cs typeface="Arial" panose="020B0604020202020204" pitchFamily="34" charset="0"/>
            </a:endParaRPr>
          </a:p>
          <a:p>
            <a:pPr algn="ctr"/>
            <a:endParaRPr lang="pt-BR" dirty="0"/>
          </a:p>
        </p:txBody>
      </p:sp>
      <p:pic>
        <p:nvPicPr>
          <p:cNvPr id="2" name="Imagem 1">
            <a:extLst>
              <a:ext uri="{FF2B5EF4-FFF2-40B4-BE49-F238E27FC236}">
                <a16:creationId xmlns:a16="http://schemas.microsoft.com/office/drawing/2014/main" id="{625DD319-172A-F4C7-5203-946359D69E6C}"/>
              </a:ext>
            </a:extLst>
          </p:cNvPr>
          <p:cNvPicPr>
            <a:picLocks noChangeAspect="1"/>
          </p:cNvPicPr>
          <p:nvPr/>
        </p:nvPicPr>
        <p:blipFill>
          <a:blip r:embed="rId10"/>
          <a:stretch>
            <a:fillRect/>
          </a:stretch>
        </p:blipFill>
        <p:spPr>
          <a:xfrm rot="16200000">
            <a:off x="7114211" y="1275640"/>
            <a:ext cx="3334837" cy="724741"/>
          </a:xfrm>
          <a:prstGeom prst="rect">
            <a:avLst/>
          </a:prstGeom>
        </p:spPr>
      </p:pic>
      <p:pic>
        <p:nvPicPr>
          <p:cNvPr id="11" name="Imagem 10">
            <a:extLst>
              <a:ext uri="{FF2B5EF4-FFF2-40B4-BE49-F238E27FC236}">
                <a16:creationId xmlns:a16="http://schemas.microsoft.com/office/drawing/2014/main" id="{93D031F0-9751-6B77-2BEE-DE7D29562AF3}"/>
              </a:ext>
            </a:extLst>
          </p:cNvPr>
          <p:cNvPicPr>
            <a:picLocks noChangeAspect="1"/>
          </p:cNvPicPr>
          <p:nvPr/>
        </p:nvPicPr>
        <p:blipFill>
          <a:blip r:embed="rId10"/>
          <a:stretch>
            <a:fillRect/>
          </a:stretch>
        </p:blipFill>
        <p:spPr>
          <a:xfrm rot="5400000">
            <a:off x="7471832" y="3470380"/>
            <a:ext cx="2630173" cy="724742"/>
          </a:xfrm>
          <a:prstGeom prst="rect">
            <a:avLst/>
          </a:prstGeom>
        </p:spPr>
      </p:pic>
      <p:pic>
        <p:nvPicPr>
          <p:cNvPr id="12" name="Imagem 11">
            <a:extLst>
              <a:ext uri="{FF2B5EF4-FFF2-40B4-BE49-F238E27FC236}">
                <a16:creationId xmlns:a16="http://schemas.microsoft.com/office/drawing/2014/main" id="{70CBC0FA-58CE-999D-B52C-30E49F904B91}"/>
              </a:ext>
            </a:extLst>
          </p:cNvPr>
          <p:cNvPicPr>
            <a:picLocks noChangeAspect="1"/>
          </p:cNvPicPr>
          <p:nvPr/>
        </p:nvPicPr>
        <p:blipFill>
          <a:blip r:embed="rId7"/>
          <a:stretch>
            <a:fillRect/>
          </a:stretch>
        </p:blipFill>
        <p:spPr>
          <a:xfrm>
            <a:off x="0" y="203035"/>
            <a:ext cx="945534" cy="951821"/>
          </a:xfrm>
          <a:prstGeom prst="rect">
            <a:avLst/>
          </a:prstGeom>
        </p:spPr>
      </p:pic>
      <p:sp>
        <p:nvSpPr>
          <p:cNvPr id="20" name="CaixaDeTexto 19">
            <a:extLst>
              <a:ext uri="{FF2B5EF4-FFF2-40B4-BE49-F238E27FC236}">
                <a16:creationId xmlns:a16="http://schemas.microsoft.com/office/drawing/2014/main" id="{B042F971-3CB8-C474-7834-24062D03E2A8}"/>
              </a:ext>
            </a:extLst>
          </p:cNvPr>
          <p:cNvSpPr txBox="1"/>
          <p:nvPr/>
        </p:nvSpPr>
        <p:spPr>
          <a:xfrm>
            <a:off x="4383783" y="3967224"/>
            <a:ext cx="3915393" cy="584775"/>
          </a:xfrm>
          <a:prstGeom prst="rect">
            <a:avLst/>
          </a:prstGeom>
          <a:noFill/>
        </p:spPr>
        <p:txBody>
          <a:bodyPr wrap="square">
            <a:spAutoFit/>
          </a:bodyPr>
          <a:lstStyle/>
          <a:p>
            <a:pPr algn="ctr" defTabSz="876300">
              <a:tabLst>
                <a:tab pos="3849688" algn="l"/>
              </a:tabLst>
            </a:pPr>
            <a:r>
              <a:rPr lang="pt-BR" sz="900" b="1" dirty="0">
                <a:solidFill>
                  <a:schemeClr val="accent2"/>
                </a:solidFill>
                <a:latin typeface="Copperplate Gothic Light" panose="020E0507020206020404" pitchFamily="34" charset="0"/>
                <a:ea typeface="ADLaM Display" panose="02010000000000000000" pitchFamily="2" charset="0"/>
                <a:cs typeface="ADLaM Display" panose="02010000000000000000" pitchFamily="2" charset="0"/>
              </a:rPr>
              <a:t>Divisão de Desenvolvimento da Agricultura Familiar</a:t>
            </a:r>
          </a:p>
          <a:p>
            <a:pPr marL="180975" algn="ctr" defTabSz="876300">
              <a:tabLst>
                <a:tab pos="3849688" algn="l"/>
              </a:tabLst>
            </a:pPr>
            <a:r>
              <a:rPr lang="pt-BR" sz="900" b="1" dirty="0">
                <a:solidFill>
                  <a:schemeClr val="accent2"/>
                </a:solidFill>
                <a:latin typeface="Copperplate Gothic Light" panose="020E0507020206020404" pitchFamily="34" charset="0"/>
                <a:ea typeface="ADLaM Display" panose="02010000000000000000" pitchFamily="2" charset="0"/>
                <a:cs typeface="ADLaM Display" panose="02010000000000000000" pitchFamily="2" charset="0"/>
              </a:rPr>
              <a:t>Programa Nacional de Alimentação Escolar - PNAE</a:t>
            </a:r>
          </a:p>
          <a:p>
            <a:pPr marL="180975" algn="ctr" defTabSz="876300">
              <a:tabLst>
                <a:tab pos="3849688" algn="l"/>
              </a:tabLst>
            </a:pPr>
            <a:r>
              <a:rPr lang="pt-BR" sz="900" b="1" dirty="0">
                <a:solidFill>
                  <a:schemeClr val="accent2"/>
                </a:solidFill>
                <a:latin typeface="Copperplate Gothic Light" panose="020E0507020206020404" pitchFamily="34" charset="0"/>
                <a:ea typeface="ADLaM Display" panose="02010000000000000000" pitchFamily="2" charset="0"/>
                <a:cs typeface="ADLaM Display" panose="02010000000000000000" pitchFamily="2" charset="0"/>
              </a:rPr>
              <a:t>DIDAF/COSAN/CGPAE/DIRAE/FNDE</a:t>
            </a:r>
          </a:p>
          <a:p>
            <a:pPr marL="180975" algn="ctr" defTabSz="876300">
              <a:tabLst>
                <a:tab pos="3849688" algn="l"/>
              </a:tabLst>
            </a:pPr>
            <a:endParaRPr lang="pt-BR" sz="500" b="1" dirty="0">
              <a:solidFill>
                <a:schemeClr val="accent2"/>
              </a:solidFill>
              <a:latin typeface="Copperplate Gothic Light" panose="020E0507020206020404" pitchFamily="34" charset="0"/>
              <a:ea typeface="ADLaM Display" panose="02010000000000000000" pitchFamily="2" charset="0"/>
              <a:cs typeface="ADLaM Display" panose="02010000000000000000" pitchFamily="2" charset="0"/>
            </a:endParaRPr>
          </a:p>
        </p:txBody>
      </p:sp>
      <p:pic>
        <p:nvPicPr>
          <p:cNvPr id="5" name="Imagem 4">
            <a:extLst>
              <a:ext uri="{FF2B5EF4-FFF2-40B4-BE49-F238E27FC236}">
                <a16:creationId xmlns:a16="http://schemas.microsoft.com/office/drawing/2014/main" id="{0C1352EB-6018-9B68-0EC5-C49D3BAEE819}"/>
              </a:ext>
            </a:extLst>
          </p:cNvPr>
          <p:cNvPicPr>
            <a:picLocks noChangeAspect="1"/>
          </p:cNvPicPr>
          <p:nvPr/>
        </p:nvPicPr>
        <p:blipFill>
          <a:blip r:embed="rId11"/>
          <a:stretch>
            <a:fillRect/>
          </a:stretch>
        </p:blipFill>
        <p:spPr>
          <a:xfrm>
            <a:off x="999980" y="3841796"/>
            <a:ext cx="2957356" cy="750863"/>
          </a:xfrm>
          <a:prstGeom prst="rect">
            <a:avLst/>
          </a:prstGeom>
        </p:spPr>
      </p:pic>
      <p:pic>
        <p:nvPicPr>
          <p:cNvPr id="8" name="Imagem 7">
            <a:extLst>
              <a:ext uri="{FF2B5EF4-FFF2-40B4-BE49-F238E27FC236}">
                <a16:creationId xmlns:a16="http://schemas.microsoft.com/office/drawing/2014/main" id="{67DB08E9-4B5F-76A5-6EBB-089D3CAAB505}"/>
              </a:ext>
            </a:extLst>
          </p:cNvPr>
          <p:cNvPicPr>
            <a:picLocks noChangeAspect="1"/>
          </p:cNvPicPr>
          <p:nvPr/>
        </p:nvPicPr>
        <p:blipFill>
          <a:blip r:embed="rId12"/>
          <a:stretch>
            <a:fillRect/>
          </a:stretch>
        </p:blipFill>
        <p:spPr>
          <a:xfrm>
            <a:off x="999980" y="4577503"/>
            <a:ext cx="2957355" cy="344680"/>
          </a:xfrm>
          <a:prstGeom prst="rect">
            <a:avLst/>
          </a:prstGeom>
        </p:spPr>
      </p:pic>
      <p:pic>
        <p:nvPicPr>
          <p:cNvPr id="7" name="Imagem 6">
            <a:extLst>
              <a:ext uri="{FF2B5EF4-FFF2-40B4-BE49-F238E27FC236}">
                <a16:creationId xmlns:a16="http://schemas.microsoft.com/office/drawing/2014/main" id="{767BAFD6-9B50-5720-1A38-D8BBF64E6BF7}"/>
              </a:ext>
            </a:extLst>
          </p:cNvPr>
          <p:cNvPicPr>
            <a:picLocks noChangeAspect="1"/>
          </p:cNvPicPr>
          <p:nvPr/>
        </p:nvPicPr>
        <p:blipFill>
          <a:blip r:embed="rId13"/>
          <a:stretch>
            <a:fillRect/>
          </a:stretch>
        </p:blipFill>
        <p:spPr>
          <a:xfrm>
            <a:off x="4700824" y="1246670"/>
            <a:ext cx="3222355" cy="2449933"/>
          </a:xfrm>
          <a:prstGeom prst="rect">
            <a:avLst/>
          </a:prstGeom>
        </p:spPr>
      </p:pic>
      <p:sp>
        <p:nvSpPr>
          <p:cNvPr id="9" name="CaixaDeTexto 8">
            <a:extLst>
              <a:ext uri="{FF2B5EF4-FFF2-40B4-BE49-F238E27FC236}">
                <a16:creationId xmlns:a16="http://schemas.microsoft.com/office/drawing/2014/main" id="{6CF31EC9-ECC0-2491-2033-8C5D3054CACF}"/>
              </a:ext>
            </a:extLst>
          </p:cNvPr>
          <p:cNvSpPr txBox="1"/>
          <p:nvPr/>
        </p:nvSpPr>
        <p:spPr>
          <a:xfrm>
            <a:off x="4581795" y="3646325"/>
            <a:ext cx="3341383" cy="246221"/>
          </a:xfrm>
          <a:prstGeom prst="rect">
            <a:avLst/>
          </a:prstGeom>
          <a:noFill/>
        </p:spPr>
        <p:txBody>
          <a:bodyPr wrap="square">
            <a:spAutoFit/>
          </a:bodyPr>
          <a:lstStyle/>
          <a:p>
            <a:pPr algn="just"/>
            <a:r>
              <a:rPr lang="pt-BR" sz="500" dirty="0"/>
              <a:t>Fonte: https://cnm.org.br/comunicacao/noticias/lei-inclui-mulheres-da-agricultura-familiar-com-prioridade-na-aquisicao-alimentos-do-pnae</a:t>
            </a:r>
          </a:p>
        </p:txBody>
      </p:sp>
      <p:sp>
        <p:nvSpPr>
          <p:cNvPr id="15" name="CaixaDeTexto 14">
            <a:extLst>
              <a:ext uri="{FF2B5EF4-FFF2-40B4-BE49-F238E27FC236}">
                <a16:creationId xmlns:a16="http://schemas.microsoft.com/office/drawing/2014/main" id="{73AAB387-F38A-F127-FAF1-97C06C6512E7}"/>
              </a:ext>
            </a:extLst>
          </p:cNvPr>
          <p:cNvSpPr txBox="1"/>
          <p:nvPr/>
        </p:nvSpPr>
        <p:spPr>
          <a:xfrm>
            <a:off x="4667997" y="4571770"/>
            <a:ext cx="2023155" cy="215444"/>
          </a:xfrm>
          <a:prstGeom prst="rect">
            <a:avLst/>
          </a:prstGeom>
          <a:noFill/>
        </p:spPr>
        <p:txBody>
          <a:bodyPr wrap="square">
            <a:spAutoFit/>
          </a:bodyPr>
          <a:lstStyle/>
          <a:p>
            <a:pPr marL="180975" algn="ctr" defTabSz="876300">
              <a:tabLst>
                <a:tab pos="3849688" algn="l"/>
              </a:tabLst>
            </a:pPr>
            <a:r>
              <a:rPr lang="pt-BR" sz="800" b="1" dirty="0">
                <a:solidFill>
                  <a:schemeClr val="accent2"/>
                </a:solidFill>
                <a:latin typeface="Copperplate Gothic Light" panose="020E0507020206020404" pitchFamily="34" charset="0"/>
                <a:ea typeface="ADLaM Display" panose="02010000000000000000" pitchFamily="2" charset="0"/>
                <a:cs typeface="ADLaM Display" panose="02010000000000000000" pitchFamily="2" charset="0"/>
              </a:rPr>
              <a:t>Brasil, fevereiro de 2025 </a:t>
            </a:r>
          </a:p>
        </p:txBody>
      </p:sp>
    </p:spTree>
    <p:extLst>
      <p:ext uri="{BB962C8B-B14F-4D97-AF65-F5344CB8AC3E}">
        <p14:creationId xmlns:p14="http://schemas.microsoft.com/office/powerpoint/2010/main" val="252508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0"/>
            <a:ext cx="6457950" cy="5143500"/>
          </a:xfrm>
          <a:prstGeom prst="rect">
            <a:avLst/>
          </a:prstGeom>
          <a:solidFill>
            <a:srgbClr val="F9FD45"/>
          </a:solidFill>
          <a:ln>
            <a:noFill/>
          </a:ln>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sp>
        <p:nvSpPr>
          <p:cNvPr id="16" name="Retângulo: Cantos Arredondados 15">
            <a:extLst>
              <a:ext uri="{FF2B5EF4-FFF2-40B4-BE49-F238E27FC236}">
                <a16:creationId xmlns:a16="http://schemas.microsoft.com/office/drawing/2014/main" id="{B883655E-F0F3-BD45-A329-C98FBF2FCAD0}"/>
              </a:ext>
            </a:extLst>
          </p:cNvPr>
          <p:cNvSpPr/>
          <p:nvPr/>
        </p:nvSpPr>
        <p:spPr>
          <a:xfrm>
            <a:off x="690387" y="1842466"/>
            <a:ext cx="7944161" cy="3009354"/>
          </a:xfrm>
          <a:prstGeom prst="round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just" rtl="0"/>
            <a:endParaRPr lang="pt-BR" sz="1800" dirty="0">
              <a:solidFill>
                <a:srgbClr val="242424"/>
              </a:solidFill>
              <a:latin typeface="+mj-lt"/>
            </a:endParaRPr>
          </a:p>
          <a:p>
            <a:pPr marR="0" algn="just" rtl="0"/>
            <a:endParaRPr lang="pt-BR" sz="1800" dirty="0">
              <a:solidFill>
                <a:srgbClr val="242424"/>
              </a:solidFill>
              <a:latin typeface="+mj-lt"/>
            </a:endParaRPr>
          </a:p>
          <a:p>
            <a:pPr marL="285750" marR="0" indent="-285750" algn="just" rtl="0">
              <a:buFont typeface="Wingdings" panose="05000000000000000000" pitchFamily="2" charset="2"/>
              <a:buChar char="Ø"/>
            </a:pPr>
            <a:r>
              <a:rPr lang="pt-BR" sz="1800" dirty="0">
                <a:solidFill>
                  <a:srgbClr val="242424"/>
                </a:solidFill>
                <a:latin typeface="+mj-lt"/>
              </a:rPr>
              <a:t>As </a:t>
            </a:r>
            <a:r>
              <a:rPr lang="pt-BR" sz="1800" b="0" i="0" u="none" strike="noStrike" baseline="0" dirty="0">
                <a:solidFill>
                  <a:srgbClr val="242424"/>
                </a:solidFill>
                <a:latin typeface="+mj-lt"/>
              </a:rPr>
              <a:t>leis ou resoluções publicadas não têm efeito retroativo, aplicando-se apenas aos procedimentos posteriores à sua publicação. </a:t>
            </a:r>
          </a:p>
          <a:p>
            <a:pPr marR="0" algn="just" rtl="0"/>
            <a:endParaRPr lang="pt-BR" sz="900" b="0" i="0" u="none" strike="noStrike" baseline="0" dirty="0">
              <a:solidFill>
                <a:srgbClr val="242424"/>
              </a:solidFill>
              <a:latin typeface="+mj-lt"/>
            </a:endParaRPr>
          </a:p>
          <a:p>
            <a:pPr marL="285750" marR="0" indent="-285750" algn="just" rtl="0">
              <a:buFont typeface="Wingdings" panose="05000000000000000000" pitchFamily="2" charset="2"/>
              <a:buChar char="Ø"/>
            </a:pPr>
            <a:r>
              <a:rPr lang="pt-BR" sz="1800" dirty="0">
                <a:solidFill>
                  <a:srgbClr val="242424"/>
                </a:solidFill>
                <a:latin typeface="+mj-lt"/>
              </a:rPr>
              <a:t>P</a:t>
            </a:r>
            <a:r>
              <a:rPr lang="pt-BR" sz="1800" b="0" i="0" u="none" strike="noStrike" baseline="0" dirty="0">
                <a:solidFill>
                  <a:srgbClr val="242424"/>
                </a:solidFill>
                <a:latin typeface="+mj-lt"/>
              </a:rPr>
              <a:t>rincípio da irretroatividade - princípio jurídico que estabelece que uma nova lei não pode retroagir para prejudicar direitos adquiridos anteriormente. Significa que a lei só pode produzir efeitos a partir de sua vigência (publicação), não podendo atingir situações já consolidadas no passado. </a:t>
            </a:r>
          </a:p>
          <a:p>
            <a:pPr marR="0" algn="just" rtl="0"/>
            <a:endParaRPr lang="pt-BR" sz="900" b="0" i="0" u="none" strike="noStrike" baseline="0" dirty="0">
              <a:solidFill>
                <a:srgbClr val="242424"/>
              </a:solidFill>
              <a:latin typeface="+mj-lt"/>
            </a:endParaRPr>
          </a:p>
          <a:p>
            <a:pPr marL="285750" marR="0" indent="-285750" algn="just" rtl="0">
              <a:buFont typeface="Wingdings" panose="05000000000000000000" pitchFamily="2" charset="2"/>
              <a:buChar char="Ø"/>
            </a:pPr>
            <a:r>
              <a:rPr lang="pt-BR" sz="1800" b="0" i="0" u="none" strike="noStrike" baseline="0" dirty="0">
                <a:solidFill>
                  <a:srgbClr val="242424"/>
                </a:solidFill>
                <a:latin typeface="+mj-lt"/>
              </a:rPr>
              <a:t>Ocorre algumas exceções como no direito penal, direito tributário (...) </a:t>
            </a:r>
          </a:p>
          <a:p>
            <a:pPr marR="0" algn="just" rtl="0"/>
            <a:endParaRPr lang="pt-BR" sz="1800" b="0" i="0" u="none" strike="noStrike" baseline="0" dirty="0">
              <a:solidFill>
                <a:srgbClr val="242424"/>
              </a:solidFill>
              <a:latin typeface="+mj-lt"/>
            </a:endParaRPr>
          </a:p>
          <a:p>
            <a:pPr marL="285750" marR="0" indent="-285750" algn="just" rtl="0">
              <a:buFont typeface="Wingdings" panose="05000000000000000000" pitchFamily="2" charset="2"/>
              <a:buChar char="Ø"/>
            </a:pPr>
            <a:endParaRPr lang="pt-BR" sz="1800" b="0" i="0" u="none" strike="noStrike" baseline="0" dirty="0">
              <a:latin typeface="Aptos" panose="020B0004020202020204" pitchFamily="34" charset="0"/>
            </a:endParaRPr>
          </a:p>
        </p:txBody>
      </p:sp>
      <p:grpSp>
        <p:nvGrpSpPr>
          <p:cNvPr id="19" name="Agrupar 18">
            <a:extLst>
              <a:ext uri="{FF2B5EF4-FFF2-40B4-BE49-F238E27FC236}">
                <a16:creationId xmlns:a16="http://schemas.microsoft.com/office/drawing/2014/main" id="{74AFF040-DC65-1864-6B83-5215CBF70506}"/>
              </a:ext>
            </a:extLst>
          </p:cNvPr>
          <p:cNvGrpSpPr/>
          <p:nvPr/>
        </p:nvGrpSpPr>
        <p:grpSpPr>
          <a:xfrm>
            <a:off x="787037" y="424224"/>
            <a:ext cx="5785213" cy="1214847"/>
            <a:chOff x="325777" y="113412"/>
            <a:chExt cx="6787692" cy="2092103"/>
          </a:xfrm>
          <a:solidFill>
            <a:srgbClr val="EAEF1D"/>
          </a:solidFill>
        </p:grpSpPr>
        <p:sp>
          <p:nvSpPr>
            <p:cNvPr id="20" name="Retângulo: Cantos Arredondados 19">
              <a:extLst>
                <a:ext uri="{FF2B5EF4-FFF2-40B4-BE49-F238E27FC236}">
                  <a16:creationId xmlns:a16="http://schemas.microsoft.com/office/drawing/2014/main" id="{ABF4DAF5-BFE4-43AD-73AA-4E11A1DCE3F0}"/>
                </a:ext>
              </a:extLst>
            </p:cNvPr>
            <p:cNvSpPr/>
            <p:nvPr/>
          </p:nvSpPr>
          <p:spPr>
            <a:xfrm>
              <a:off x="325777" y="113412"/>
              <a:ext cx="6787692" cy="2092103"/>
            </a:xfrm>
            <a:prstGeom prst="roundRect">
              <a:avLst>
                <a:gd name="adj" fmla="val 10000"/>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BR"/>
            </a:p>
          </p:txBody>
        </p:sp>
        <p:sp>
          <p:nvSpPr>
            <p:cNvPr id="22" name="Retângulo: Cantos Arredondados 4">
              <a:extLst>
                <a:ext uri="{FF2B5EF4-FFF2-40B4-BE49-F238E27FC236}">
                  <a16:creationId xmlns:a16="http://schemas.microsoft.com/office/drawing/2014/main" id="{A93C911C-6277-2BEF-D424-2D61ACE84B2B}"/>
                </a:ext>
              </a:extLst>
            </p:cNvPr>
            <p:cNvSpPr txBox="1"/>
            <p:nvPr/>
          </p:nvSpPr>
          <p:spPr>
            <a:xfrm>
              <a:off x="387053" y="174688"/>
              <a:ext cx="6665140" cy="1969551"/>
            </a:xfrm>
            <a:prstGeom prst="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lstStyle>
            <a:p>
              <a:endParaRPr lang="pt-BR" dirty="0"/>
            </a:p>
            <a:p>
              <a:endParaRPr lang="pt-BR" dirty="0"/>
            </a:p>
          </p:txBody>
        </p:sp>
      </p:grpSp>
      <p:sp>
        <p:nvSpPr>
          <p:cNvPr id="23" name="CaixaDeTexto 22">
            <a:extLst>
              <a:ext uri="{FF2B5EF4-FFF2-40B4-BE49-F238E27FC236}">
                <a16:creationId xmlns:a16="http://schemas.microsoft.com/office/drawing/2014/main" id="{8A5B9232-9AF4-8887-1007-2514E9EE162E}"/>
              </a:ext>
            </a:extLst>
          </p:cNvPr>
          <p:cNvSpPr txBox="1"/>
          <p:nvPr/>
        </p:nvSpPr>
        <p:spPr>
          <a:xfrm>
            <a:off x="899117" y="676915"/>
            <a:ext cx="5450026" cy="738664"/>
          </a:xfrm>
          <a:prstGeom prst="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just">
              <a:buFont typeface="Wingdings" panose="05000000000000000000" pitchFamily="2" charset="2"/>
              <a:buChar char="Ø"/>
            </a:pPr>
            <a:r>
              <a:rPr lang="pt-BR" sz="1600" b="1" dirty="0">
                <a:solidFill>
                  <a:schemeClr val="accent2"/>
                </a:solidFill>
              </a:rPr>
              <a:t>Vigência da Lei n. 14.660, 23/08/2023</a:t>
            </a:r>
          </a:p>
          <a:p>
            <a:pPr marL="285750" indent="-285750" algn="just">
              <a:buFont typeface="Wingdings" panose="05000000000000000000" pitchFamily="2" charset="2"/>
              <a:buChar char="Ø"/>
            </a:pPr>
            <a:endParaRPr lang="pt-BR" sz="1600" b="1" dirty="0">
              <a:solidFill>
                <a:schemeClr val="accent2"/>
              </a:solidFill>
            </a:endParaRPr>
          </a:p>
          <a:p>
            <a:pPr marL="285750" indent="-285750" algn="just">
              <a:buFont typeface="Wingdings" panose="05000000000000000000" pitchFamily="2" charset="2"/>
              <a:buChar char="Ø"/>
            </a:pPr>
            <a:r>
              <a:rPr lang="pt-BR" sz="1600" b="1" dirty="0">
                <a:solidFill>
                  <a:schemeClr val="accent2"/>
                </a:solidFill>
              </a:rPr>
              <a:t>Vigência Resolução da CD/FNDE n. 03, 04/02/2025</a:t>
            </a:r>
            <a:endParaRPr lang="pt-BR" b="1" dirty="0">
              <a:solidFill>
                <a:schemeClr val="accent2"/>
              </a:solidFill>
            </a:endParaRPr>
          </a:p>
        </p:txBody>
      </p:sp>
    </p:spTree>
    <p:extLst>
      <p:ext uri="{BB962C8B-B14F-4D97-AF65-F5344CB8AC3E}">
        <p14:creationId xmlns:p14="http://schemas.microsoft.com/office/powerpoint/2010/main" val="276753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40185"/>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pic>
        <p:nvPicPr>
          <p:cNvPr id="24" name="Imagem 23">
            <a:extLst>
              <a:ext uri="{FF2B5EF4-FFF2-40B4-BE49-F238E27FC236}">
                <a16:creationId xmlns:a16="http://schemas.microsoft.com/office/drawing/2014/main" id="{A7A18938-29DA-0EE3-B652-EBE4E106AFA7}"/>
              </a:ext>
            </a:extLst>
          </p:cNvPr>
          <p:cNvPicPr>
            <a:picLocks noChangeAspect="1"/>
          </p:cNvPicPr>
          <p:nvPr/>
        </p:nvPicPr>
        <p:blipFill>
          <a:blip r:embed="rId7"/>
          <a:stretch>
            <a:fillRect/>
          </a:stretch>
        </p:blipFill>
        <p:spPr>
          <a:xfrm>
            <a:off x="240030" y="40188"/>
            <a:ext cx="308609" cy="737050"/>
          </a:xfrm>
          <a:prstGeom prst="rect">
            <a:avLst/>
          </a:prstGeom>
        </p:spPr>
      </p:pic>
      <p:sp>
        <p:nvSpPr>
          <p:cNvPr id="26" name="Fluxograma: Atraso 25">
            <a:extLst>
              <a:ext uri="{FF2B5EF4-FFF2-40B4-BE49-F238E27FC236}">
                <a16:creationId xmlns:a16="http://schemas.microsoft.com/office/drawing/2014/main" id="{1E1AE4AE-4E3E-BB4A-2D88-8F81C29FB5D5}"/>
              </a:ext>
            </a:extLst>
          </p:cNvPr>
          <p:cNvSpPr/>
          <p:nvPr/>
        </p:nvSpPr>
        <p:spPr>
          <a:xfrm>
            <a:off x="5862614" y="1292857"/>
            <a:ext cx="2027351" cy="3671635"/>
          </a:xfrm>
          <a:prstGeom prst="flowChartDelay">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090BB051-1B17-2ABF-23DA-4E79D2DC0073}"/>
              </a:ext>
            </a:extLst>
          </p:cNvPr>
          <p:cNvSpPr txBox="1"/>
          <p:nvPr/>
        </p:nvSpPr>
        <p:spPr>
          <a:xfrm>
            <a:off x="342900" y="1292857"/>
            <a:ext cx="6099085" cy="3659143"/>
          </a:xfrm>
          <a:prstGeom prst="rect">
            <a:avLst/>
          </a:prstGeom>
          <a:solidFill>
            <a:srgbClr val="FFFFFF"/>
          </a:solidFill>
        </p:spPr>
        <p:txBody>
          <a:bodyPr wrap="square" rtlCol="0">
            <a:spAutoFit/>
          </a:bodyPr>
          <a:lstStyle/>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a:p>
            <a:pPr marL="182563">
              <a:lnSpc>
                <a:spcPct val="150000"/>
              </a:lnSpc>
            </a:pPr>
            <a:endParaRPr lang="pt-BR" sz="1200" dirty="0">
              <a:solidFill>
                <a:schemeClr val="accent2"/>
              </a:solidFill>
              <a:latin typeface="+mn-lt"/>
              <a:ea typeface="+mn-ea"/>
              <a:cs typeface="+mn-cs"/>
            </a:endParaRPr>
          </a:p>
        </p:txBody>
      </p:sp>
      <p:pic>
        <p:nvPicPr>
          <p:cNvPr id="4" name="Imagem 3">
            <a:extLst>
              <a:ext uri="{FF2B5EF4-FFF2-40B4-BE49-F238E27FC236}">
                <a16:creationId xmlns:a16="http://schemas.microsoft.com/office/drawing/2014/main" id="{A6B19352-E131-541A-A49B-E0840F8E2BB2}"/>
              </a:ext>
            </a:extLst>
          </p:cNvPr>
          <p:cNvPicPr>
            <a:picLocks noChangeAspect="1"/>
          </p:cNvPicPr>
          <p:nvPr/>
        </p:nvPicPr>
        <p:blipFill>
          <a:blip r:embed="rId8"/>
          <a:stretch>
            <a:fillRect/>
          </a:stretch>
        </p:blipFill>
        <p:spPr>
          <a:xfrm>
            <a:off x="5726430" y="137849"/>
            <a:ext cx="468630" cy="679584"/>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30" y="-1"/>
            <a:ext cx="5955030" cy="777240"/>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7"/>
          <a:stretch>
            <a:fillRect/>
          </a:stretch>
        </p:blipFill>
        <p:spPr>
          <a:xfrm>
            <a:off x="240031" y="2358"/>
            <a:ext cx="514349" cy="760258"/>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9"/>
          <a:stretch>
            <a:fillRect/>
          </a:stretch>
        </p:blipFill>
        <p:spPr>
          <a:xfrm>
            <a:off x="445771" y="27696"/>
            <a:ext cx="931660" cy="744007"/>
          </a:xfrm>
          <a:prstGeom prst="rect">
            <a:avLst/>
          </a:prstGeom>
        </p:spPr>
      </p:pic>
      <p:sp>
        <p:nvSpPr>
          <p:cNvPr id="13" name="CaixaDeTexto 12">
            <a:extLst>
              <a:ext uri="{FF2B5EF4-FFF2-40B4-BE49-F238E27FC236}">
                <a16:creationId xmlns:a16="http://schemas.microsoft.com/office/drawing/2014/main" id="{9E8376A5-0F23-12BE-B306-5B370684DB4A}"/>
              </a:ext>
            </a:extLst>
          </p:cNvPr>
          <p:cNvSpPr txBox="1"/>
          <p:nvPr/>
        </p:nvSpPr>
        <p:spPr>
          <a:xfrm flipH="1">
            <a:off x="548639" y="230237"/>
            <a:ext cx="5154932"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10 passos para a compra da Agricultura Familiar no PNAE</a:t>
            </a:r>
            <a:r>
              <a:rPr lang="pt-BR" sz="1200" b="1" dirty="0">
                <a:solidFill>
                  <a:schemeClr val="accent2"/>
                </a:solidFill>
                <a:latin typeface="+mn-lt"/>
              </a:rPr>
              <a:t>​</a:t>
            </a:r>
          </a:p>
        </p:txBody>
      </p:sp>
      <p:sp>
        <p:nvSpPr>
          <p:cNvPr id="6" name="Fluxograma: Atraso 5">
            <a:extLst>
              <a:ext uri="{FF2B5EF4-FFF2-40B4-BE49-F238E27FC236}">
                <a16:creationId xmlns:a16="http://schemas.microsoft.com/office/drawing/2014/main" id="{E95764B5-E726-5BA3-0880-1790A0831DB9}"/>
              </a:ext>
            </a:extLst>
          </p:cNvPr>
          <p:cNvSpPr/>
          <p:nvPr/>
        </p:nvSpPr>
        <p:spPr>
          <a:xfrm>
            <a:off x="5726429" y="1317486"/>
            <a:ext cx="1162421" cy="3634514"/>
          </a:xfrm>
          <a:prstGeom prst="flowChartDelay">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pt-BR" sz="500" i="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Imagem 15">
            <a:extLst>
              <a:ext uri="{FF2B5EF4-FFF2-40B4-BE49-F238E27FC236}">
                <a16:creationId xmlns:a16="http://schemas.microsoft.com/office/drawing/2014/main" id="{1DDF5B48-83CC-45FE-1A78-CB46D6CF94ED}"/>
              </a:ext>
            </a:extLst>
          </p:cNvPr>
          <p:cNvPicPr>
            <a:picLocks noChangeAspect="1"/>
          </p:cNvPicPr>
          <p:nvPr/>
        </p:nvPicPr>
        <p:blipFill>
          <a:blip r:embed="rId10"/>
          <a:stretch>
            <a:fillRect/>
          </a:stretch>
        </p:blipFill>
        <p:spPr>
          <a:xfrm>
            <a:off x="6237162" y="1002499"/>
            <a:ext cx="1272018" cy="1661675"/>
          </a:xfrm>
          <a:prstGeom prst="rect">
            <a:avLst/>
          </a:prstGeom>
          <a:solidFill>
            <a:srgbClr val="FFFFFF">
              <a:shade val="85000"/>
            </a:srgbClr>
          </a:solidFill>
          <a:ln w="3175" cap="sq">
            <a:solidFill>
              <a:schemeClr val="bg1">
                <a:lumMod val="75000"/>
              </a:schemeClr>
            </a:solidFill>
            <a:miter lim="800000"/>
          </a:ln>
          <a:effectLst/>
        </p:spPr>
      </p:pic>
      <p:pic>
        <p:nvPicPr>
          <p:cNvPr id="17" name="Imagem 16">
            <a:extLst>
              <a:ext uri="{FF2B5EF4-FFF2-40B4-BE49-F238E27FC236}">
                <a16:creationId xmlns:a16="http://schemas.microsoft.com/office/drawing/2014/main" id="{B715C2DD-8667-144A-4F52-C623F70E5210}"/>
              </a:ext>
            </a:extLst>
          </p:cNvPr>
          <p:cNvPicPr>
            <a:picLocks noChangeAspect="1"/>
          </p:cNvPicPr>
          <p:nvPr/>
        </p:nvPicPr>
        <p:blipFill>
          <a:blip r:embed="rId11"/>
          <a:stretch>
            <a:fillRect/>
          </a:stretch>
        </p:blipFill>
        <p:spPr>
          <a:xfrm>
            <a:off x="6646371" y="2844515"/>
            <a:ext cx="1979112" cy="1801622"/>
          </a:xfrm>
          <a:prstGeom prst="rect">
            <a:avLst/>
          </a:prstGeom>
          <a:solidFill>
            <a:srgbClr val="FFFFFF">
              <a:shade val="85000"/>
            </a:srgbClr>
          </a:solidFill>
          <a:ln w="6350" cap="sq">
            <a:solidFill>
              <a:schemeClr val="bg1">
                <a:lumMod val="85000"/>
              </a:schemeClr>
            </a:solidFill>
            <a:miter lim="800000"/>
          </a:ln>
          <a:effectLst/>
        </p:spPr>
      </p:pic>
      <p:sp>
        <p:nvSpPr>
          <p:cNvPr id="19" name="CaixaDeTexto 18">
            <a:extLst>
              <a:ext uri="{FF2B5EF4-FFF2-40B4-BE49-F238E27FC236}">
                <a16:creationId xmlns:a16="http://schemas.microsoft.com/office/drawing/2014/main" id="{252D2BB8-CB07-1500-2AF4-691C3F87F4A6}"/>
              </a:ext>
            </a:extLst>
          </p:cNvPr>
          <p:cNvSpPr txBox="1"/>
          <p:nvPr/>
        </p:nvSpPr>
        <p:spPr>
          <a:xfrm>
            <a:off x="5823935" y="4670766"/>
            <a:ext cx="3352910" cy="169277"/>
          </a:xfrm>
          <a:prstGeom prst="rect">
            <a:avLst/>
          </a:prstGeom>
          <a:noFill/>
        </p:spPr>
        <p:txBody>
          <a:bodyPr wrap="square">
            <a:spAutoFit/>
          </a:bodyPr>
          <a:lstStyle/>
          <a:p>
            <a:pPr algn="just"/>
            <a:r>
              <a:rPr lang="pt-BR" sz="500" b="1" dirty="0">
                <a:solidFill>
                  <a:schemeClr val="accent2"/>
                </a:solidFill>
                <a:latin typeface="Calibri" panose="020F0502020204030204" pitchFamily="34" charset="0"/>
                <a:ea typeface="Calibri" panose="020F0502020204030204" pitchFamily="34" charset="0"/>
                <a:cs typeface="Calibri" panose="020F0502020204030204" pitchFamily="34" charset="0"/>
              </a:rPr>
              <a:t>Fonte:  </a:t>
            </a:r>
            <a:r>
              <a:rPr lang="pt-BR" sz="500" dirty="0">
                <a:solidFill>
                  <a:schemeClr val="accent2"/>
                </a:solidFill>
                <a:latin typeface="Calibri" panose="020F0502020204030204" pitchFamily="34" charset="0"/>
                <a:ea typeface="Calibri" panose="020F0502020204030204" pitchFamily="34" charset="0"/>
                <a:cs typeface="Calibri" panose="020F0502020204030204" pitchFamily="34" charset="0"/>
              </a:rPr>
              <a:t>https://www.gov.br/fnde/pt-br/acesso-a-informacao/acoes-e-programas/programas/pnae/manuais-e-cartilhas</a:t>
            </a:r>
            <a:endParaRPr lang="pt-BR" sz="500" i="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tângulo: Cantos Arredondados 2">
            <a:extLst>
              <a:ext uri="{FF2B5EF4-FFF2-40B4-BE49-F238E27FC236}">
                <a16:creationId xmlns:a16="http://schemas.microsoft.com/office/drawing/2014/main" id="{9D70AFBF-894F-F64F-DF9B-CD63D2EB0F98}"/>
              </a:ext>
            </a:extLst>
          </p:cNvPr>
          <p:cNvSpPr/>
          <p:nvPr/>
        </p:nvSpPr>
        <p:spPr>
          <a:xfrm>
            <a:off x="488368" y="1376183"/>
            <a:ext cx="5335567" cy="3379221"/>
          </a:xfrm>
          <a:prstGeom prst="roundRect">
            <a:avLst/>
          </a:prstGeom>
          <a:solidFill>
            <a:schemeClr val="tx1">
              <a:lumMod val="75000"/>
            </a:schemeClr>
          </a:solidFill>
          <a:ln w="38100">
            <a:solidFill>
              <a:schemeClr val="accent3">
                <a:lumMod val="20000"/>
                <a:lumOff val="80000"/>
              </a:schemeClr>
            </a:solidFill>
            <a:prstDash val="sysDot"/>
          </a:ln>
        </p:spPr>
        <p:style>
          <a:lnRef idx="1">
            <a:schemeClr val="accent6"/>
          </a:lnRef>
          <a:fillRef idx="2">
            <a:schemeClr val="accent6"/>
          </a:fillRef>
          <a:effectRef idx="1">
            <a:schemeClr val="accent6"/>
          </a:effectRef>
          <a:fontRef idx="minor">
            <a:schemeClr val="dk1"/>
          </a:fontRef>
        </p:style>
        <p:txBody>
          <a:bodyPr rtlCol="0" anchor="ctr"/>
          <a:lstStyle/>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1º Verificação do Orçamento</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2º Articulação com os Atores Sociais</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3º Definição do Cardápio Escolar</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4º Definição dos Preços de Aquisição </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5º Edital de Chamada Pública</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6º Elaboração Projeto de Venda</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7º Recepção e Seleção dos Projetos de Venda</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8º Apresentação de Amostra</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9º Contrato Administrativo Público </a:t>
            </a:r>
          </a:p>
          <a:p>
            <a:pPr marL="182563" algn="just">
              <a:lnSpc>
                <a:spcPct val="150000"/>
              </a:lnSpc>
            </a:pPr>
            <a:r>
              <a:rPr lang="pt-BR" b="1" dirty="0">
                <a:ln w="0"/>
                <a:solidFill>
                  <a:srgbClr val="FFFFFF"/>
                </a:solidFill>
                <a:ea typeface="Calibri" panose="020F0502020204030204" pitchFamily="34" charset="0"/>
                <a:cs typeface="Calibri" panose="020F0502020204030204" pitchFamily="34" charset="0"/>
              </a:rPr>
              <a:t>10º Termo de Recebimento, Pagamento e Nota Fiscal</a:t>
            </a:r>
          </a:p>
        </p:txBody>
      </p:sp>
      <p:sp>
        <p:nvSpPr>
          <p:cNvPr id="14" name="CaixaDeTexto 13">
            <a:extLst>
              <a:ext uri="{FF2B5EF4-FFF2-40B4-BE49-F238E27FC236}">
                <a16:creationId xmlns:a16="http://schemas.microsoft.com/office/drawing/2014/main" id="{0CBF8879-7AE6-21EA-69FB-EC2020773FD9}"/>
              </a:ext>
            </a:extLst>
          </p:cNvPr>
          <p:cNvSpPr txBox="1"/>
          <p:nvPr/>
        </p:nvSpPr>
        <p:spPr>
          <a:xfrm>
            <a:off x="240030" y="884224"/>
            <a:ext cx="6132583" cy="307777"/>
          </a:xfrm>
          <a:prstGeom prst="rect">
            <a:avLst/>
          </a:prstGeom>
          <a:noFill/>
        </p:spPr>
        <p:txBody>
          <a:bodyPr wrap="square">
            <a:spAutoFit/>
          </a:bodyPr>
          <a:lstStyle/>
          <a:p>
            <a:r>
              <a:rPr lang="pt-BR" b="1"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Webinários </a:t>
            </a:r>
            <a:r>
              <a:rPr lang="pt-BR" sz="1400" b="1" dirty="0" err="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Cecane</a:t>
            </a:r>
            <a:r>
              <a:rPr lang="pt-BR"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UFPR </a:t>
            </a:r>
            <a:r>
              <a:rPr lang="pt-BR"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link de acesso  </a:t>
            </a:r>
            <a:r>
              <a:rPr lang="pt-BR"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https://www.youtube.com/live/RFQ1Etn-tY4?feature=shared</a:t>
            </a:r>
            <a:endParaRPr lang="pt-BR" dirty="0"/>
          </a:p>
        </p:txBody>
      </p:sp>
      <p:pic>
        <p:nvPicPr>
          <p:cNvPr id="1026" name="Picture 2">
            <a:extLst>
              <a:ext uri="{FF2B5EF4-FFF2-40B4-BE49-F238E27FC236}">
                <a16:creationId xmlns:a16="http://schemas.microsoft.com/office/drawing/2014/main" id="{BBE42A62-3D03-0B17-3876-766528CDB3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35927" y="1242074"/>
            <a:ext cx="1257172" cy="1263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7169E2-0135-D823-F525-05FC1F26D8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9275" y="1621279"/>
            <a:ext cx="1278733" cy="127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8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498901"/>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161760" y="-4"/>
            <a:ext cx="6457950" cy="5143504"/>
          </a:xfrm>
          <a:prstGeom prst="rect">
            <a:avLst/>
          </a:prstGeom>
          <a:ln>
            <a:noFill/>
          </a:ln>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cxnSp>
        <p:nvCxnSpPr>
          <p:cNvPr id="26" name="Conector reto 25">
            <a:extLst>
              <a:ext uri="{FF2B5EF4-FFF2-40B4-BE49-F238E27FC236}">
                <a16:creationId xmlns:a16="http://schemas.microsoft.com/office/drawing/2014/main" id="{23D2ABF7-247B-32E2-1A1A-C2403DAC40D3}"/>
              </a:ext>
            </a:extLst>
          </p:cNvPr>
          <p:cNvCxnSpPr>
            <a:cxnSpLocks/>
          </p:cNvCxnSpPr>
          <p:nvPr/>
        </p:nvCxnSpPr>
        <p:spPr>
          <a:xfrm flipV="1">
            <a:off x="2574330" y="1768114"/>
            <a:ext cx="0" cy="67965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27D7A477-C51B-44C0-63FF-B43C268F5167}"/>
              </a:ext>
            </a:extLst>
          </p:cNvPr>
          <p:cNvCxnSpPr>
            <a:cxnSpLocks/>
          </p:cNvCxnSpPr>
          <p:nvPr/>
        </p:nvCxnSpPr>
        <p:spPr>
          <a:xfrm flipV="1">
            <a:off x="2574330" y="2823322"/>
            <a:ext cx="0" cy="5271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id="{2761A4E7-B00C-F7F2-52E0-C157974A39E6}"/>
              </a:ext>
            </a:extLst>
          </p:cNvPr>
          <p:cNvCxnSpPr>
            <a:cxnSpLocks/>
          </p:cNvCxnSpPr>
          <p:nvPr/>
        </p:nvCxnSpPr>
        <p:spPr>
          <a:xfrm flipV="1">
            <a:off x="6728346" y="2823322"/>
            <a:ext cx="0" cy="5271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tângulo: Cantos Arredondados 4">
            <a:extLst>
              <a:ext uri="{FF2B5EF4-FFF2-40B4-BE49-F238E27FC236}">
                <a16:creationId xmlns:a16="http://schemas.microsoft.com/office/drawing/2014/main" id="{807C01C2-2611-BEA2-7994-45D3A745D7B8}"/>
              </a:ext>
            </a:extLst>
          </p:cNvPr>
          <p:cNvSpPr txBox="1"/>
          <p:nvPr/>
        </p:nvSpPr>
        <p:spPr>
          <a:xfrm>
            <a:off x="4572000" y="3484340"/>
            <a:ext cx="1793187" cy="418578"/>
          </a:xfrm>
          <a:prstGeom prst="rect">
            <a:avLst/>
          </a:prstGeom>
          <a:scene3d>
            <a:camera prst="orthographicFront"/>
            <a:lightRig rig="freezing" dir="t"/>
          </a:scene3d>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pt-BR" sz="900" b="1" kern="1200" dirty="0"/>
              <a:t>Ministério da Saúde</a:t>
            </a:r>
          </a:p>
        </p:txBody>
      </p:sp>
      <p:sp>
        <p:nvSpPr>
          <p:cNvPr id="4" name="Retângulo 3">
            <a:extLst>
              <a:ext uri="{FF2B5EF4-FFF2-40B4-BE49-F238E27FC236}">
                <a16:creationId xmlns:a16="http://schemas.microsoft.com/office/drawing/2014/main" id="{5092ED5A-6DC9-F909-D609-4C16FF4D265A}"/>
              </a:ext>
            </a:extLst>
          </p:cNvPr>
          <p:cNvSpPr/>
          <p:nvPr/>
        </p:nvSpPr>
        <p:spPr>
          <a:xfrm>
            <a:off x="555800" y="39824"/>
            <a:ext cx="5362266" cy="499638"/>
          </a:xfrm>
          <a:prstGeom prst="rect">
            <a:avLst/>
          </a:prstGeom>
          <a:solidFill>
            <a:srgbClr val="009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2">
                    <a:lumMod val="50000"/>
                  </a:schemeClr>
                </a:solidFill>
              </a:rPr>
              <a:t>Resolução da CD/FNDE n. 03, 04/02/2025 - Lei n. 14.660, 23/08/2023</a:t>
            </a:r>
          </a:p>
          <a:p>
            <a:pPr algn="ctr"/>
            <a:r>
              <a:rPr lang="pt-BR" sz="1200" b="1" dirty="0">
                <a:solidFill>
                  <a:schemeClr val="bg2">
                    <a:lumMod val="50000"/>
                  </a:schemeClr>
                </a:solidFill>
              </a:rPr>
              <a:t>Comitê Gestor e Grupo Consultivo do </a:t>
            </a:r>
            <a:r>
              <a:rPr lang="pt-BR" sz="1200" b="1" dirty="0" err="1">
                <a:solidFill>
                  <a:schemeClr val="bg2">
                    <a:lumMod val="50000"/>
                  </a:schemeClr>
                </a:solidFill>
              </a:rPr>
              <a:t>Pnae</a:t>
            </a:r>
            <a:endParaRPr lang="pt-BR" sz="1200" b="1" dirty="0">
              <a:solidFill>
                <a:schemeClr val="bg2">
                  <a:lumMod val="50000"/>
                </a:schemeClr>
              </a:solidFill>
            </a:endParaRPr>
          </a:p>
        </p:txBody>
      </p:sp>
      <p:sp>
        <p:nvSpPr>
          <p:cNvPr id="6" name="Retângulo 5">
            <a:extLst>
              <a:ext uri="{FF2B5EF4-FFF2-40B4-BE49-F238E27FC236}">
                <a16:creationId xmlns:a16="http://schemas.microsoft.com/office/drawing/2014/main" id="{AA69A0A4-9E1C-1D8B-CBA9-7B49E78A9163}"/>
              </a:ext>
            </a:extLst>
          </p:cNvPr>
          <p:cNvSpPr/>
          <p:nvPr/>
        </p:nvSpPr>
        <p:spPr>
          <a:xfrm>
            <a:off x="581334" y="1082598"/>
            <a:ext cx="3145568" cy="3726075"/>
          </a:xfrm>
          <a:prstGeom prst="rect">
            <a:avLst/>
          </a:prstGeom>
          <a:solidFill>
            <a:schemeClr val="bg1"/>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000" b="1" u="sng" dirty="0">
                <a:solidFill>
                  <a:schemeClr val="bg2">
                    <a:lumMod val="50000"/>
                  </a:schemeClr>
                </a:solidFill>
                <a:latin typeface="+mj-lt"/>
              </a:rPr>
              <a:t>Comitê Gestor com 13 representantes Governo Federal</a:t>
            </a:r>
          </a:p>
          <a:p>
            <a:pPr algn="just"/>
            <a:endParaRPr lang="pt-BR" sz="1100" dirty="0">
              <a:solidFill>
                <a:schemeClr val="bg2">
                  <a:lumMod val="50000"/>
                </a:schemeClr>
              </a:solidFill>
              <a:ea typeface="Calibri" panose="020F0502020204030204" pitchFamily="34" charset="0"/>
              <a:cs typeface="Calibri" panose="020F0502020204030204" pitchFamily="34" charset="0"/>
            </a:endParaRP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1.FNDE</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2. MAPA</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3. MPA (Pesca)</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4. MDS</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5. Funai</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6. Ministério dos Povos Indígenas </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7. Ministério da Igualdade Racial </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8. Secretária de Abastecimento, Cooperativismo e Soberania Alimentar/MDA</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9. Incra/MDA</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10. Conab/MDA</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11. </a:t>
            </a:r>
            <a:r>
              <a:rPr lang="pt-BR" sz="1000" dirty="0" err="1">
                <a:solidFill>
                  <a:schemeClr val="bg2">
                    <a:lumMod val="50000"/>
                  </a:schemeClr>
                </a:solidFill>
                <a:ea typeface="Calibri" panose="020F0502020204030204" pitchFamily="34" charset="0"/>
                <a:cs typeface="Calibri" panose="020F0502020204030204" pitchFamily="34" charset="0"/>
              </a:rPr>
              <a:t>Sesai</a:t>
            </a:r>
            <a:r>
              <a:rPr lang="pt-BR" sz="1000" dirty="0">
                <a:solidFill>
                  <a:schemeClr val="bg2">
                    <a:lumMod val="50000"/>
                  </a:schemeClr>
                </a:solidFill>
                <a:ea typeface="Calibri" panose="020F0502020204030204" pitchFamily="34" charset="0"/>
                <a:cs typeface="Calibri" panose="020F0502020204030204" pitchFamily="34" charset="0"/>
              </a:rPr>
              <a:t>/MS</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12. Anvisa/MS</a:t>
            </a:r>
          </a:p>
          <a:p>
            <a:pPr algn="just">
              <a:lnSpc>
                <a:spcPct val="150000"/>
              </a:lnSpc>
            </a:pPr>
            <a:r>
              <a:rPr lang="pt-BR" sz="1000" dirty="0">
                <a:solidFill>
                  <a:schemeClr val="bg2">
                    <a:lumMod val="50000"/>
                  </a:schemeClr>
                </a:solidFill>
                <a:ea typeface="Calibri" panose="020F0502020204030204" pitchFamily="34" charset="0"/>
                <a:cs typeface="Calibri" panose="020F0502020204030204" pitchFamily="34" charset="0"/>
              </a:rPr>
              <a:t>13. Fundação Palmares</a:t>
            </a:r>
            <a:endParaRPr lang="pt-BR" sz="1000" b="1" dirty="0">
              <a:solidFill>
                <a:schemeClr val="bg2">
                  <a:lumMod val="50000"/>
                </a:schemeClr>
              </a:solidFill>
            </a:endParaRPr>
          </a:p>
        </p:txBody>
      </p:sp>
      <p:sp>
        <p:nvSpPr>
          <p:cNvPr id="7" name="Retângulo 6">
            <a:extLst>
              <a:ext uri="{FF2B5EF4-FFF2-40B4-BE49-F238E27FC236}">
                <a16:creationId xmlns:a16="http://schemas.microsoft.com/office/drawing/2014/main" id="{909D3DAD-BD68-400C-E76F-ACA29085FFA4}"/>
              </a:ext>
            </a:extLst>
          </p:cNvPr>
          <p:cNvSpPr/>
          <p:nvPr/>
        </p:nvSpPr>
        <p:spPr>
          <a:xfrm>
            <a:off x="4014801" y="1082598"/>
            <a:ext cx="4465592" cy="3738605"/>
          </a:xfrm>
          <a:prstGeom prst="rect">
            <a:avLst/>
          </a:prstGeom>
          <a:solidFill>
            <a:schemeClr val="bg1"/>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pt-BR" sz="1000" b="1" u="sng" dirty="0">
                <a:solidFill>
                  <a:schemeClr val="bg2">
                    <a:lumMod val="50000"/>
                  </a:schemeClr>
                </a:solidFill>
              </a:rPr>
              <a:t>Grupo Consultivo do </a:t>
            </a:r>
            <a:r>
              <a:rPr lang="pt-BR" sz="1000" b="1" u="sng" dirty="0" err="1">
                <a:solidFill>
                  <a:schemeClr val="bg2">
                    <a:lumMod val="50000"/>
                  </a:schemeClr>
                </a:solidFill>
              </a:rPr>
              <a:t>Pnae</a:t>
            </a:r>
            <a:r>
              <a:rPr lang="pt-BR" sz="1000" b="1" u="sng" dirty="0">
                <a:solidFill>
                  <a:schemeClr val="bg2">
                    <a:lumMod val="50000"/>
                  </a:schemeClr>
                </a:solidFill>
              </a:rPr>
              <a:t> com 22 representantes Sociedade Civil</a:t>
            </a:r>
          </a:p>
          <a:p>
            <a:pPr algn="just"/>
            <a:endParaRPr lang="pt-BR" sz="1000" b="1" u="sng" dirty="0">
              <a:solidFill>
                <a:schemeClr val="bg2">
                  <a:lumMod val="50000"/>
                </a:schemeClr>
              </a:solidFill>
            </a:endParaRPr>
          </a:p>
          <a:p>
            <a:pPr marL="228600" indent="-228600" algn="just">
              <a:lnSpc>
                <a:spcPct val="150000"/>
              </a:lnSpc>
              <a:buAutoNum type="arabicPeriod"/>
            </a:pPr>
            <a:r>
              <a:rPr lang="pt-BR" sz="1000" b="1" dirty="0">
                <a:solidFill>
                  <a:schemeClr val="bg2">
                    <a:lumMod val="50000"/>
                  </a:schemeClr>
                </a:solidFill>
              </a:rPr>
              <a:t>Consea		15. </a:t>
            </a:r>
            <a:r>
              <a:rPr lang="pt-BR" sz="1000" b="1" dirty="0" err="1">
                <a:solidFill>
                  <a:schemeClr val="bg2">
                    <a:lumMod val="50000"/>
                  </a:schemeClr>
                </a:solidFill>
              </a:rPr>
              <a:t>Fonsanpotma</a:t>
            </a:r>
            <a:r>
              <a:rPr lang="pt-BR" sz="1000" b="1" dirty="0">
                <a:solidFill>
                  <a:schemeClr val="bg2">
                    <a:lumMod val="50000"/>
                  </a:schemeClr>
                </a:solidFill>
              </a:rPr>
              <a:t>	</a:t>
            </a:r>
          </a:p>
          <a:p>
            <a:pPr marL="228600" indent="-228600" algn="just">
              <a:lnSpc>
                <a:spcPct val="150000"/>
              </a:lnSpc>
              <a:buAutoNum type="arabicPeriod"/>
            </a:pPr>
            <a:r>
              <a:rPr lang="pt-BR" sz="1000" b="1" dirty="0">
                <a:solidFill>
                  <a:schemeClr val="bg2">
                    <a:lumMod val="50000"/>
                  </a:schemeClr>
                </a:solidFill>
              </a:rPr>
              <a:t>FBSAN		16. MIQCB	</a:t>
            </a:r>
          </a:p>
          <a:p>
            <a:pPr algn="just">
              <a:lnSpc>
                <a:spcPct val="150000"/>
              </a:lnSpc>
            </a:pPr>
            <a:r>
              <a:rPr lang="pt-BR" sz="1000" b="1" dirty="0">
                <a:solidFill>
                  <a:schemeClr val="bg2">
                    <a:lumMod val="50000"/>
                  </a:schemeClr>
                </a:solidFill>
              </a:rPr>
              <a:t>3. Fase		17. MMTR – NE</a:t>
            </a:r>
          </a:p>
          <a:p>
            <a:pPr algn="just">
              <a:lnSpc>
                <a:spcPct val="150000"/>
              </a:lnSpc>
            </a:pPr>
            <a:r>
              <a:rPr lang="pt-BR" sz="1000" b="1" dirty="0">
                <a:solidFill>
                  <a:schemeClr val="bg2">
                    <a:lumMod val="50000"/>
                  </a:schemeClr>
                </a:solidFill>
              </a:rPr>
              <a:t>4. Consed		18. Fórum Nacional dos Conselhos de</a:t>
            </a:r>
          </a:p>
          <a:p>
            <a:pPr algn="just">
              <a:lnSpc>
                <a:spcPct val="150000"/>
              </a:lnSpc>
            </a:pPr>
            <a:r>
              <a:rPr lang="pt-BR" sz="1000" b="1" dirty="0">
                <a:solidFill>
                  <a:schemeClr val="bg2">
                    <a:lumMod val="50000"/>
                  </a:schemeClr>
                </a:solidFill>
              </a:rPr>
              <a:t>5. Undime		Alimentação Escolar</a:t>
            </a:r>
          </a:p>
          <a:p>
            <a:pPr algn="just">
              <a:lnSpc>
                <a:spcPct val="150000"/>
              </a:lnSpc>
            </a:pPr>
            <a:r>
              <a:rPr lang="pt-BR" sz="1000" b="1" dirty="0">
                <a:solidFill>
                  <a:schemeClr val="bg2">
                    <a:lumMod val="50000"/>
                  </a:schemeClr>
                </a:solidFill>
              </a:rPr>
              <a:t>6. Contag		19. Fórum Nacional das Entidades de       </a:t>
            </a:r>
          </a:p>
          <a:p>
            <a:pPr algn="just">
              <a:lnSpc>
                <a:spcPct val="150000"/>
              </a:lnSpc>
            </a:pPr>
            <a:r>
              <a:rPr lang="pt-BR" sz="1000" b="1" dirty="0">
                <a:solidFill>
                  <a:schemeClr val="bg2">
                    <a:lumMod val="50000"/>
                  </a:schemeClr>
                </a:solidFill>
              </a:rPr>
              <a:t>7. </a:t>
            </a:r>
            <a:r>
              <a:rPr lang="pt-BR" sz="1000" b="1" dirty="0" err="1">
                <a:solidFill>
                  <a:schemeClr val="bg2">
                    <a:lumMod val="50000"/>
                  </a:schemeClr>
                </a:solidFill>
              </a:rPr>
              <a:t>Contraf</a:t>
            </a:r>
            <a:r>
              <a:rPr lang="pt-BR" sz="1000" b="1" dirty="0">
                <a:solidFill>
                  <a:schemeClr val="bg2">
                    <a:lumMod val="50000"/>
                  </a:schemeClr>
                </a:solidFill>
              </a:rPr>
              <a:t>		Nutrição (FNEN)</a:t>
            </a:r>
          </a:p>
          <a:p>
            <a:pPr algn="just">
              <a:lnSpc>
                <a:spcPct val="150000"/>
              </a:lnSpc>
            </a:pPr>
            <a:r>
              <a:rPr lang="pt-BR" sz="1000" b="1" dirty="0">
                <a:solidFill>
                  <a:schemeClr val="bg2">
                    <a:lumMod val="50000"/>
                  </a:schemeClr>
                </a:solidFill>
              </a:rPr>
              <a:t>8. MPA 		20. </a:t>
            </a:r>
            <a:r>
              <a:rPr lang="pt-BR" sz="1000" b="1" dirty="0" err="1">
                <a:solidFill>
                  <a:schemeClr val="bg2">
                    <a:lumMod val="50000"/>
                  </a:schemeClr>
                </a:solidFill>
              </a:rPr>
              <a:t>Catrapovos</a:t>
            </a:r>
            <a:r>
              <a:rPr lang="pt-BR" sz="1000" b="1" dirty="0">
                <a:solidFill>
                  <a:schemeClr val="bg2">
                    <a:lumMod val="50000"/>
                  </a:schemeClr>
                </a:solidFill>
              </a:rPr>
              <a:t> Brasil</a:t>
            </a:r>
          </a:p>
          <a:p>
            <a:pPr algn="just">
              <a:lnSpc>
                <a:spcPct val="150000"/>
              </a:lnSpc>
            </a:pPr>
            <a:r>
              <a:rPr lang="pt-BR" sz="1000" b="1" dirty="0">
                <a:solidFill>
                  <a:schemeClr val="bg2">
                    <a:lumMod val="50000"/>
                  </a:schemeClr>
                </a:solidFill>
              </a:rPr>
              <a:t>9. MMC		21. FIAN Brasil</a:t>
            </a:r>
          </a:p>
          <a:p>
            <a:pPr algn="just">
              <a:lnSpc>
                <a:spcPct val="150000"/>
              </a:lnSpc>
            </a:pPr>
            <a:r>
              <a:rPr lang="pt-BR" sz="1000" b="1" dirty="0">
                <a:solidFill>
                  <a:schemeClr val="bg2">
                    <a:lumMod val="50000"/>
                  </a:schemeClr>
                </a:solidFill>
              </a:rPr>
              <a:t>10. ANA		22. Coiab</a:t>
            </a:r>
          </a:p>
          <a:p>
            <a:pPr marL="1789113" indent="-1789113" algn="just">
              <a:lnSpc>
                <a:spcPct val="150000"/>
              </a:lnSpc>
            </a:pPr>
            <a:r>
              <a:rPr lang="pt-BR" sz="1000" b="1" dirty="0">
                <a:solidFill>
                  <a:schemeClr val="bg2">
                    <a:lumMod val="50000"/>
                  </a:schemeClr>
                </a:solidFill>
              </a:rPr>
              <a:t>11. CNS		</a:t>
            </a:r>
          </a:p>
          <a:p>
            <a:pPr marL="1789113" indent="-1789113" algn="just">
              <a:lnSpc>
                <a:spcPct val="150000"/>
              </a:lnSpc>
            </a:pPr>
            <a:r>
              <a:rPr lang="pt-BR" sz="1000" b="1" dirty="0">
                <a:solidFill>
                  <a:schemeClr val="bg2">
                    <a:lumMod val="50000"/>
                  </a:schemeClr>
                </a:solidFill>
              </a:rPr>
              <a:t>12. </a:t>
            </a:r>
            <a:r>
              <a:rPr lang="pt-BR" sz="1000" b="1" dirty="0" err="1">
                <a:solidFill>
                  <a:schemeClr val="bg2">
                    <a:lumMod val="50000"/>
                  </a:schemeClr>
                </a:solidFill>
              </a:rPr>
              <a:t>Conaq</a:t>
            </a:r>
            <a:r>
              <a:rPr lang="pt-BR" sz="1000" b="1" dirty="0">
                <a:solidFill>
                  <a:schemeClr val="bg2">
                    <a:lumMod val="50000"/>
                  </a:schemeClr>
                </a:solidFill>
              </a:rPr>
              <a:t>	</a:t>
            </a:r>
          </a:p>
          <a:p>
            <a:pPr marL="1789113" indent="-1789113" algn="just">
              <a:lnSpc>
                <a:spcPct val="150000"/>
              </a:lnSpc>
            </a:pPr>
            <a:r>
              <a:rPr lang="pt-BR" sz="1000" b="1" dirty="0">
                <a:solidFill>
                  <a:schemeClr val="bg2">
                    <a:lumMod val="50000"/>
                  </a:schemeClr>
                </a:solidFill>
              </a:rPr>
              <a:t>13. </a:t>
            </a:r>
            <a:r>
              <a:rPr lang="pt-BR" sz="1000" b="1" dirty="0" err="1">
                <a:solidFill>
                  <a:schemeClr val="bg2">
                    <a:lumMod val="50000"/>
                  </a:schemeClr>
                </a:solidFill>
              </a:rPr>
              <a:t>Unicopas</a:t>
            </a:r>
            <a:r>
              <a:rPr lang="pt-BR" sz="1000" b="1" dirty="0">
                <a:solidFill>
                  <a:schemeClr val="bg2">
                    <a:lumMod val="50000"/>
                  </a:schemeClr>
                </a:solidFill>
              </a:rPr>
              <a:t>				.</a:t>
            </a:r>
          </a:p>
          <a:p>
            <a:pPr algn="just">
              <a:lnSpc>
                <a:spcPct val="150000"/>
              </a:lnSpc>
            </a:pPr>
            <a:r>
              <a:rPr lang="pt-BR" sz="1000" b="1" dirty="0">
                <a:solidFill>
                  <a:schemeClr val="bg2">
                    <a:lumMod val="50000"/>
                  </a:schemeClr>
                </a:solidFill>
              </a:rPr>
              <a:t>14.  </a:t>
            </a:r>
            <a:r>
              <a:rPr lang="pt-BR" sz="1000" b="1" dirty="0" err="1">
                <a:solidFill>
                  <a:schemeClr val="bg2">
                    <a:lumMod val="50000"/>
                  </a:schemeClr>
                </a:solidFill>
              </a:rPr>
              <a:t>Apoime</a:t>
            </a:r>
            <a:r>
              <a:rPr lang="pt-BR" sz="1000" b="1" dirty="0">
                <a:solidFill>
                  <a:schemeClr val="bg2">
                    <a:lumMod val="50000"/>
                  </a:schemeClr>
                </a:solidFill>
              </a:rPr>
              <a:t>	</a:t>
            </a:r>
          </a:p>
        </p:txBody>
      </p:sp>
      <p:sp>
        <p:nvSpPr>
          <p:cNvPr id="9" name="CaixaDeTexto 8">
            <a:extLst>
              <a:ext uri="{FF2B5EF4-FFF2-40B4-BE49-F238E27FC236}">
                <a16:creationId xmlns:a16="http://schemas.microsoft.com/office/drawing/2014/main" id="{C3F4487A-4FDB-CE75-33F7-EFA17FF789DA}"/>
              </a:ext>
            </a:extLst>
          </p:cNvPr>
          <p:cNvSpPr txBox="1"/>
          <p:nvPr/>
        </p:nvSpPr>
        <p:spPr>
          <a:xfrm>
            <a:off x="555800" y="4808676"/>
            <a:ext cx="7125716" cy="294632"/>
          </a:xfrm>
          <a:prstGeom prst="rect">
            <a:avLst/>
          </a:prstGeom>
          <a:noFill/>
        </p:spPr>
        <p:txBody>
          <a:bodyPr wrap="square">
            <a:spAutoFit/>
          </a:bodyPr>
          <a:lstStyle/>
          <a:p>
            <a:pPr marL="1789113" indent="-1789113" algn="just">
              <a:lnSpc>
                <a:spcPct val="150000"/>
              </a:lnSpc>
            </a:pPr>
            <a:r>
              <a:rPr lang="pt-BR" sz="1000" b="1" dirty="0">
                <a:solidFill>
                  <a:schemeClr val="bg2">
                    <a:lumMod val="50000"/>
                  </a:schemeClr>
                </a:solidFill>
              </a:rPr>
              <a:t>É aberto para todos(as) interessados(as) na pauta - encaminhar e-mail para </a:t>
            </a:r>
            <a:r>
              <a:rPr lang="pt-BR" sz="1000" b="1" dirty="0">
                <a:solidFill>
                  <a:schemeClr val="bg2">
                    <a:lumMod val="50000"/>
                  </a:schemeClr>
                </a:solidFill>
                <a:hlinkClick r:id="rId6"/>
              </a:rPr>
              <a:t>didaf@fnde.gov.br</a:t>
            </a:r>
            <a:r>
              <a:rPr lang="pt-BR" sz="1000" b="1" dirty="0">
                <a:solidFill>
                  <a:schemeClr val="bg2">
                    <a:lumMod val="50000"/>
                  </a:schemeClr>
                </a:solidFill>
              </a:rPr>
              <a:t> </a:t>
            </a:r>
          </a:p>
        </p:txBody>
      </p:sp>
      <p:sp>
        <p:nvSpPr>
          <p:cNvPr id="8" name="CaixaDeTexto 7">
            <a:extLst>
              <a:ext uri="{FF2B5EF4-FFF2-40B4-BE49-F238E27FC236}">
                <a16:creationId xmlns:a16="http://schemas.microsoft.com/office/drawing/2014/main" id="{C0D704F4-290B-64BA-890B-4D8AD3CD88C7}"/>
              </a:ext>
            </a:extLst>
          </p:cNvPr>
          <p:cNvSpPr txBox="1"/>
          <p:nvPr/>
        </p:nvSpPr>
        <p:spPr>
          <a:xfrm>
            <a:off x="555800" y="539093"/>
            <a:ext cx="7924593" cy="415498"/>
          </a:xfrm>
          <a:prstGeom prst="rect">
            <a:avLst/>
          </a:prstGeom>
          <a:solidFill>
            <a:schemeClr val="bg1">
              <a:lumMod val="95000"/>
            </a:schemeClr>
          </a:solidFill>
        </p:spPr>
        <p:txBody>
          <a:bodyPr wrap="square">
            <a:spAutoFit/>
          </a:bodyPr>
          <a:lstStyle/>
          <a:p>
            <a:pPr algn="just"/>
            <a:r>
              <a:rPr lang="pt-BR" sz="1050" b="1" dirty="0">
                <a:solidFill>
                  <a:schemeClr val="accent2"/>
                </a:solidFill>
              </a:rPr>
              <a:t>Objetivo: </a:t>
            </a:r>
            <a:r>
              <a:rPr lang="pt-BR" sz="1050" dirty="0">
                <a:solidFill>
                  <a:schemeClr val="accent2"/>
                </a:solidFill>
              </a:rPr>
              <a:t>Desenvolver ações interministeriais  específicas para qualificar e ampliar o percentual de aquisição de gêneros alimentícios  diretamente da agricultura familiar, em atendimento ao PNAE. Portaria FNDE nº 219, 26/04/2023.</a:t>
            </a:r>
          </a:p>
        </p:txBody>
      </p:sp>
    </p:spTree>
    <p:extLst>
      <p:ext uri="{BB962C8B-B14F-4D97-AF65-F5344CB8AC3E}">
        <p14:creationId xmlns:p14="http://schemas.microsoft.com/office/powerpoint/2010/main" val="94098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3" name="CaixaDeTexto 2">
            <a:extLst>
              <a:ext uri="{FF2B5EF4-FFF2-40B4-BE49-F238E27FC236}">
                <a16:creationId xmlns:a16="http://schemas.microsoft.com/office/drawing/2014/main" id="{0750E6DB-D2FB-FBD3-6C34-804E9F02E174}"/>
              </a:ext>
            </a:extLst>
          </p:cNvPr>
          <p:cNvSpPr txBox="1"/>
          <p:nvPr/>
        </p:nvSpPr>
        <p:spPr>
          <a:xfrm flipH="1">
            <a:off x="616032" y="230237"/>
            <a:ext cx="5759087"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Lei n. 14.660, 23/08/2023 – Resolução CD - FNDE n. 03, 04/02/2025 </a:t>
            </a:r>
          </a:p>
        </p:txBody>
      </p:sp>
      <p:sp>
        <p:nvSpPr>
          <p:cNvPr id="4" name="CaixaDeTexto 3">
            <a:extLst>
              <a:ext uri="{FF2B5EF4-FFF2-40B4-BE49-F238E27FC236}">
                <a16:creationId xmlns:a16="http://schemas.microsoft.com/office/drawing/2014/main" id="{84164B0B-12A4-807D-F3C5-07644C69B58F}"/>
              </a:ext>
            </a:extLst>
          </p:cNvPr>
          <p:cNvSpPr txBox="1"/>
          <p:nvPr/>
        </p:nvSpPr>
        <p:spPr>
          <a:xfrm>
            <a:off x="491713" y="714506"/>
            <a:ext cx="7366413" cy="1298817"/>
          </a:xfrm>
          <a:prstGeom prst="rect">
            <a:avLst/>
          </a:prstGeom>
          <a:noFill/>
        </p:spPr>
        <p:txBody>
          <a:bodyPr wrap="square">
            <a:spAutoFit/>
          </a:bodyPr>
          <a:lstStyle/>
          <a:p>
            <a:pPr algn="just">
              <a:lnSpc>
                <a:spcPct val="103000"/>
              </a:lnSpc>
              <a:spcAft>
                <a:spcPts val="800"/>
              </a:spcAft>
            </a:pPr>
            <a:r>
              <a:rPr lang="pt-BR" b="1" kern="150" dirty="0">
                <a:latin typeface="Aptos" panose="020B0004020202020204" pitchFamily="34" charset="0"/>
                <a:ea typeface="Aptos" panose="020B0004020202020204" pitchFamily="34" charset="0"/>
                <a:cs typeface="Times New Roman" panose="02020603050405020304" pitchFamily="18" charset="0"/>
              </a:rPr>
              <a:t>1. Alteração no </a:t>
            </a:r>
            <a:r>
              <a:rPr lang="pt-BR" b="1" i="1" kern="150" dirty="0">
                <a:latin typeface="Aptos" panose="020B0004020202020204" pitchFamily="34" charset="0"/>
                <a:ea typeface="Aptos" panose="020B0004020202020204" pitchFamily="34" charset="0"/>
                <a:cs typeface="Times New Roman" panose="02020603050405020304" pitchFamily="18" charset="0"/>
              </a:rPr>
              <a:t>caput</a:t>
            </a:r>
            <a:r>
              <a:rPr lang="pt-BR" b="1" kern="150" dirty="0">
                <a:latin typeface="Aptos" panose="020B0004020202020204" pitchFamily="34" charset="0"/>
                <a:ea typeface="Aptos" panose="020B0004020202020204" pitchFamily="34" charset="0"/>
                <a:cs typeface="Times New Roman" panose="02020603050405020304" pitchFamily="18" charset="0"/>
              </a:rPr>
              <a:t>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do art. 14 da Lei n. 11.947, de 16/06/2009</a:t>
            </a:r>
            <a:r>
              <a:rPr lang="pt-BR" b="1" kern="150" dirty="0">
                <a:latin typeface="Aptos" panose="020B0004020202020204" pitchFamily="34" charset="0"/>
                <a:ea typeface="Aptos" panose="020B0004020202020204" pitchFamily="34" charset="0"/>
                <a:cs typeface="Times New Roman" panose="02020603050405020304" pitchFamily="18" charset="0"/>
              </a:rPr>
              <a:t>.</a:t>
            </a:r>
            <a:endParaRPr lang="pt-BR" sz="1400" b="1" kern="15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3000"/>
              </a:lnSpc>
              <a:spcAft>
                <a:spcPts val="800"/>
              </a:spcAft>
            </a:pPr>
            <a:r>
              <a:rPr lang="pt-BR" kern="150" dirty="0">
                <a:latin typeface="Aptos" panose="020B0004020202020204" pitchFamily="34" charset="0"/>
                <a:ea typeface="Aptos" panose="020B0004020202020204" pitchFamily="34" charset="0"/>
                <a:cs typeface="Times New Roman" panose="02020603050405020304" pitchFamily="18" charset="0"/>
              </a:rPr>
              <a:t>I</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nsere os grupos formais e informais de mulheres em condições igualitárias de priorização com os grupos formais e informais assentados da reforma agrária, comunidades tradicionais indígenas e quilombolas, sem distinção entre eles. </a:t>
            </a:r>
            <a:r>
              <a:rPr lang="pt-BR" sz="1400" b="1" kern="15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Não inclui a priorização de mulheres individuais.</a:t>
            </a:r>
            <a:r>
              <a:rPr lang="pt-BR" sz="1400" b="1" kern="150" dirty="0">
                <a:solidFill>
                  <a:srgbClr val="4EA72E"/>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050" name="Picture 2">
            <a:extLst>
              <a:ext uri="{FF2B5EF4-FFF2-40B4-BE49-F238E27FC236}">
                <a16:creationId xmlns:a16="http://schemas.microsoft.com/office/drawing/2014/main" id="{DE44DCB1-03D0-DBB9-B1E7-468A300F9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6" y="785954"/>
            <a:ext cx="1205056" cy="119906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A5ACB65-8CC3-E1C4-9CED-51710861C034}"/>
              </a:ext>
            </a:extLst>
          </p:cNvPr>
          <p:cNvSpPr txBox="1"/>
          <p:nvPr/>
        </p:nvSpPr>
        <p:spPr>
          <a:xfrm>
            <a:off x="495349" y="1991273"/>
            <a:ext cx="8153301" cy="3038717"/>
          </a:xfrm>
          <a:prstGeom prst="rect">
            <a:avLst/>
          </a:prstGeom>
          <a:noFill/>
        </p:spPr>
        <p:txBody>
          <a:bodyPr wrap="square">
            <a:spAutoFit/>
          </a:bodyPr>
          <a:lstStyle/>
          <a:p>
            <a:pPr algn="just">
              <a:lnSpc>
                <a:spcPct val="103000"/>
              </a:lnSpc>
              <a:spcAft>
                <a:spcPts val="800"/>
              </a:spcAft>
            </a:pPr>
            <a:r>
              <a:rPr lang="pt-BR" sz="1400" b="1" kern="150" dirty="0">
                <a:effectLst/>
                <a:latin typeface="Aptos" panose="020B0004020202020204" pitchFamily="34" charset="0"/>
                <a:ea typeface="Aptos" panose="020B0004020202020204" pitchFamily="34" charset="0"/>
                <a:cs typeface="Times New Roman" panose="02020603050405020304" pitchFamily="18" charset="0"/>
              </a:rPr>
              <a:t>2. A segunda alteração ocorre no § 3º da Lei n. 14.660, 23/08/2023</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03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Determina que as aquisições de gêneros alimentícios provenientes da Unidade Familiar de Produção Agrária (UFPA),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no mínimo 50% do valor adquirido deverá ser em nome da mulher</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lgn="just">
              <a:lnSpc>
                <a:spcPct val="103000"/>
              </a:lnSpc>
              <a:spcAft>
                <a:spcPts val="800"/>
              </a:spcAft>
              <a:buFont typeface="Arial" panose="020B0604020202020204" pitchFamily="34" charset="0"/>
              <a:buChar char="•"/>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Entende-se Família Rural Individual a Unidade Familiar de Produção Agrária (UFPA), identificada pela DAP ou CAF, conforme a Portaria MDA n. 20/2023, ou a que vier substitui-la.</a:t>
            </a:r>
          </a:p>
          <a:p>
            <a:pPr marL="285750" indent="-285750" algn="just">
              <a:lnSpc>
                <a:spcPct val="103000"/>
              </a:lnSpc>
              <a:spcAft>
                <a:spcPts val="800"/>
              </a:spcAft>
              <a:buFont typeface="Arial" panose="020B0604020202020204" pitchFamily="34" charset="0"/>
              <a:buChar char="•"/>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A mulher, membro da UFPA, que trata o § 3º deste artigo, será identificada por meio de número de CPF, possuir DAP ou CAF, ativos e, no extrato do CAF,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constar como mão de obra</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lgn="just">
              <a:lnSpc>
                <a:spcPct val="103000"/>
              </a:lnSpc>
              <a:spcAft>
                <a:spcPts val="800"/>
              </a:spcAft>
              <a:buFont typeface="Arial" panose="020B0604020202020204" pitchFamily="34" charset="0"/>
              <a:buChar char="•"/>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A comprovação de no mínimo 50% em nome da mulher deverá ser realizada por meio de nota fiscal emitida em nome e CPF da mulher. </a:t>
            </a:r>
          </a:p>
          <a:p>
            <a:pPr marL="285750" indent="-285750" algn="just">
              <a:lnSpc>
                <a:spcPct val="103000"/>
              </a:lnSpc>
              <a:spcAft>
                <a:spcPts val="800"/>
              </a:spcAft>
              <a:buFont typeface="Arial" panose="020B0604020202020204" pitchFamily="34" charset="0"/>
              <a:buChar char="•"/>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Havendo mais de uma mulher integrando UFPA, estas dividirão o valor máximo de comercialização, de 40 mil, por CAF Pessoa Física, por ano civil, por entidade executora.</a:t>
            </a:r>
            <a:endParaRPr lang="pt-BR" dirty="0"/>
          </a:p>
        </p:txBody>
      </p:sp>
    </p:spTree>
    <p:extLst>
      <p:ext uri="{BB962C8B-B14F-4D97-AF65-F5344CB8AC3E}">
        <p14:creationId xmlns:p14="http://schemas.microsoft.com/office/powerpoint/2010/main" val="162274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3" name="CaixaDeTexto 2">
            <a:extLst>
              <a:ext uri="{FF2B5EF4-FFF2-40B4-BE49-F238E27FC236}">
                <a16:creationId xmlns:a16="http://schemas.microsoft.com/office/drawing/2014/main" id="{0750E6DB-D2FB-FBD3-6C34-804E9F02E174}"/>
              </a:ext>
            </a:extLst>
          </p:cNvPr>
          <p:cNvSpPr txBox="1"/>
          <p:nvPr/>
        </p:nvSpPr>
        <p:spPr>
          <a:xfrm flipH="1">
            <a:off x="619669" y="259935"/>
            <a:ext cx="5759087"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Lei n. 14.660, 23/08/2023 – Resolução CD - FNDE n. 03, 04/02/2025 </a:t>
            </a:r>
          </a:p>
        </p:txBody>
      </p:sp>
      <p:sp>
        <p:nvSpPr>
          <p:cNvPr id="11" name="CaixaDeTexto 10">
            <a:extLst>
              <a:ext uri="{FF2B5EF4-FFF2-40B4-BE49-F238E27FC236}">
                <a16:creationId xmlns:a16="http://schemas.microsoft.com/office/drawing/2014/main" id="{84164B0B-12A4-807D-F3C5-07644C69B58F}"/>
              </a:ext>
            </a:extLst>
          </p:cNvPr>
          <p:cNvSpPr txBox="1"/>
          <p:nvPr/>
        </p:nvSpPr>
        <p:spPr>
          <a:xfrm>
            <a:off x="619669" y="1569777"/>
            <a:ext cx="7904661" cy="3277564"/>
          </a:xfrm>
          <a:prstGeom prst="rect">
            <a:avLst/>
          </a:prstGeom>
          <a:noFill/>
        </p:spPr>
        <p:txBody>
          <a:bodyPr wrap="square">
            <a:spAutoFit/>
          </a:bodyPr>
          <a:lstStyle/>
          <a:p>
            <a:pPr algn="just">
              <a:lnSpc>
                <a:spcPct val="150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Art. 35 (...) </a:t>
            </a:r>
          </a:p>
          <a:p>
            <a:pPr algn="just">
              <a:lnSpc>
                <a:spcPct val="150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 4º  (...)</a:t>
            </a:r>
          </a:p>
          <a:p>
            <a:pPr algn="just">
              <a:lnSpc>
                <a:spcPct val="150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a)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grupo formal </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de assentados da reforma agrária, comunidades tradicionais indígenas, comunidades quilombolas e mulheres deverão ter,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no mínimo, 50%+1 </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(cinquenta por cento mais um) de cooperados/associados com DAP ou CAF Pessoa Física no extrato da DAP ou CAF Pessoa Jurídica;</a:t>
            </a:r>
          </a:p>
          <a:p>
            <a:pPr algn="just">
              <a:lnSpc>
                <a:spcPct val="150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b)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grupos informais </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de assentados da reforma agrária, comunidades tradicionais indígenas, comunidades quilombolas e mulheres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deverão ter em sua composição 100% </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(cem por cento) de integrantes com DAP ou CAF Pessoa Física; (...)</a:t>
            </a:r>
          </a:p>
        </p:txBody>
      </p:sp>
      <p:sp>
        <p:nvSpPr>
          <p:cNvPr id="4" name="Retângulo: Cantos Arredondados 3">
            <a:extLst>
              <a:ext uri="{FF2B5EF4-FFF2-40B4-BE49-F238E27FC236}">
                <a16:creationId xmlns:a16="http://schemas.microsoft.com/office/drawing/2014/main" id="{8FAF9F82-7F7C-A124-0AD1-AC2E2E74B936}"/>
              </a:ext>
            </a:extLst>
          </p:cNvPr>
          <p:cNvSpPr/>
          <p:nvPr/>
        </p:nvSpPr>
        <p:spPr>
          <a:xfrm>
            <a:off x="619669" y="895422"/>
            <a:ext cx="5023485" cy="375552"/>
          </a:xfrm>
          <a:prstGeom prst="roundRect">
            <a:avLst/>
          </a:prstGeom>
          <a:solidFill>
            <a:srgbClr val="009EDE"/>
          </a:solidFill>
          <a:ln>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dirty="0"/>
              <a:t>A definição de grupos formais e informais de mulheres</a:t>
            </a:r>
            <a:endParaRPr lang="pt-BR" dirty="0"/>
          </a:p>
        </p:txBody>
      </p:sp>
    </p:spTree>
    <p:extLst>
      <p:ext uri="{BB962C8B-B14F-4D97-AF65-F5344CB8AC3E}">
        <p14:creationId xmlns:p14="http://schemas.microsoft.com/office/powerpoint/2010/main" val="197685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3" name="CaixaDeTexto 2">
            <a:extLst>
              <a:ext uri="{FF2B5EF4-FFF2-40B4-BE49-F238E27FC236}">
                <a16:creationId xmlns:a16="http://schemas.microsoft.com/office/drawing/2014/main" id="{0750E6DB-D2FB-FBD3-6C34-804E9F02E174}"/>
              </a:ext>
            </a:extLst>
          </p:cNvPr>
          <p:cNvSpPr txBox="1"/>
          <p:nvPr/>
        </p:nvSpPr>
        <p:spPr>
          <a:xfrm flipH="1">
            <a:off x="349431" y="165551"/>
            <a:ext cx="5759087"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Lei n. 14.660, 23/08/2023 – Resolução CD - FNDE n. 03, 04/02/2025 </a:t>
            </a:r>
          </a:p>
        </p:txBody>
      </p:sp>
      <p:sp>
        <p:nvSpPr>
          <p:cNvPr id="11" name="CaixaDeTexto 10">
            <a:extLst>
              <a:ext uri="{FF2B5EF4-FFF2-40B4-BE49-F238E27FC236}">
                <a16:creationId xmlns:a16="http://schemas.microsoft.com/office/drawing/2014/main" id="{84164B0B-12A4-807D-F3C5-07644C69B58F}"/>
              </a:ext>
            </a:extLst>
          </p:cNvPr>
          <p:cNvSpPr txBox="1"/>
          <p:nvPr/>
        </p:nvSpPr>
        <p:spPr>
          <a:xfrm>
            <a:off x="468631" y="1268724"/>
            <a:ext cx="8113666" cy="3600729"/>
          </a:xfrm>
          <a:prstGeom prst="rect">
            <a:avLst/>
          </a:prstGeom>
          <a:noFill/>
        </p:spPr>
        <p:txBody>
          <a:bodyPr wrap="square">
            <a:spAutoFit/>
          </a:bodyPr>
          <a:lstStyle/>
          <a:p>
            <a:pPr algn="just">
              <a:lnSpc>
                <a:spcPct val="150000"/>
              </a:lnSpc>
              <a:spcAft>
                <a:spcPts val="800"/>
              </a:spcAft>
            </a:pPr>
            <a:r>
              <a:rPr lang="pt-BR" sz="1400" kern="150" dirty="0">
                <a:effectLst/>
                <a:latin typeface="Aptos" panose="020B0004020202020204" pitchFamily="34" charset="0"/>
                <a:ea typeface="Aptos" panose="020B0004020202020204" pitchFamily="34" charset="0"/>
                <a:cs typeface="Times New Roman" panose="02020603050405020304" pitchFamily="18" charset="0"/>
              </a:rPr>
              <a:t>§ 4º  Em cada grupo de projetos, deve-se observar a seguinte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ordem de prioridade para seleção</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50000"/>
              </a:lnSpc>
              <a:spcAft>
                <a:spcPts val="800"/>
              </a:spcAft>
            </a:pPr>
            <a:r>
              <a:rPr lang="pt-BR" kern="150" dirty="0">
                <a:latin typeface="Aptos" panose="020B0004020202020204" pitchFamily="34" charset="0"/>
                <a:ea typeface="Aptos" panose="020B0004020202020204" pitchFamily="34" charset="0"/>
                <a:cs typeface="Times New Roman" panose="02020603050405020304" pitchFamily="18" charset="0"/>
              </a:rPr>
              <a:t>I </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 os assentamentos de reforma agrária, as comunidades tradicionais indígenas, as comunidades quilombolas e </a:t>
            </a:r>
            <a:r>
              <a:rPr lang="pt-BR" sz="1400" b="1" kern="150" dirty="0">
                <a:effectLst/>
                <a:latin typeface="Aptos" panose="020B0004020202020204" pitchFamily="34" charset="0"/>
                <a:ea typeface="Aptos" panose="020B0004020202020204" pitchFamily="34" charset="0"/>
                <a:cs typeface="Times New Roman" panose="02020603050405020304" pitchFamily="18" charset="0"/>
              </a:rPr>
              <a:t>os grupos formais e informais de mulheres, não havendo prioridade entre estes</a:t>
            </a:r>
            <a:r>
              <a:rPr lang="pt-BR" sz="1400" kern="15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50000"/>
              </a:lnSpc>
              <a:spcAft>
                <a:spcPts val="800"/>
              </a:spcAft>
            </a:pPr>
            <a:r>
              <a:rPr lang="pt-BR" kern="150" dirty="0">
                <a:latin typeface="Aptos" panose="020B0004020202020204" pitchFamily="34" charset="0"/>
                <a:ea typeface="Aptos" panose="020B0004020202020204" pitchFamily="34" charset="0"/>
                <a:cs typeface="Times New Roman" panose="02020603050405020304" pitchFamily="18" charset="0"/>
              </a:rPr>
              <a:t>c) </a:t>
            </a:r>
            <a:r>
              <a:rPr lang="pt-BR" b="1" kern="150" dirty="0">
                <a:latin typeface="Aptos" panose="020B0004020202020204" pitchFamily="34" charset="0"/>
                <a:ea typeface="Aptos" panose="020B0004020202020204" pitchFamily="34" charset="0"/>
                <a:cs typeface="Times New Roman" panose="02020603050405020304" pitchFamily="18" charset="0"/>
              </a:rPr>
              <a:t>no caso de empate entre os grupos formais </a:t>
            </a:r>
            <a:r>
              <a:rPr lang="pt-BR" kern="150" dirty="0">
                <a:latin typeface="Aptos" panose="020B0004020202020204" pitchFamily="34" charset="0"/>
                <a:ea typeface="Aptos" panose="020B0004020202020204" pitchFamily="34" charset="0"/>
                <a:cs typeface="Times New Roman" panose="02020603050405020304" pitchFamily="18" charset="0"/>
              </a:rPr>
              <a:t>de assentados da reforma agrária, comunidades tradicionais indígenas, comunidades quilombolas e mulheres, terão prioridade aqueles que apresentarem </a:t>
            </a:r>
            <a:r>
              <a:rPr lang="pt-BR" b="1" kern="150" dirty="0">
                <a:latin typeface="Aptos" panose="020B0004020202020204" pitchFamily="34" charset="0"/>
                <a:ea typeface="Aptos" panose="020B0004020202020204" pitchFamily="34" charset="0"/>
                <a:cs typeface="Times New Roman" panose="02020603050405020304" pitchFamily="18" charset="0"/>
              </a:rPr>
              <a:t>maior número de DAP ou CAF Pessoa Física no extrato da DAP ou CAF Pessoa Jurídica.</a:t>
            </a:r>
            <a:endParaRPr lang="pt-BR" kern="150" dirty="0">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kern="150" dirty="0">
                <a:latin typeface="Aptos" panose="020B0004020202020204" pitchFamily="34" charset="0"/>
                <a:ea typeface="Aptos" panose="020B0004020202020204" pitchFamily="34" charset="0"/>
                <a:cs typeface="Times New Roman" panose="02020603050405020304" pitchFamily="18" charset="0"/>
              </a:rPr>
              <a:t>d) </a:t>
            </a:r>
            <a:r>
              <a:rPr lang="pt-BR" b="1" kern="150" dirty="0">
                <a:latin typeface="Aptos" panose="020B0004020202020204" pitchFamily="34" charset="0"/>
                <a:ea typeface="Aptos" panose="020B0004020202020204" pitchFamily="34" charset="0"/>
                <a:cs typeface="Times New Roman" panose="02020603050405020304" pitchFamily="18" charset="0"/>
              </a:rPr>
              <a:t>no caso de empate entre grupos informais </a:t>
            </a:r>
            <a:r>
              <a:rPr lang="pt-BR" kern="150" dirty="0">
                <a:latin typeface="Aptos" panose="020B0004020202020204" pitchFamily="34" charset="0"/>
                <a:ea typeface="Aptos" panose="020B0004020202020204" pitchFamily="34" charset="0"/>
                <a:cs typeface="Times New Roman" panose="02020603050405020304" pitchFamily="18" charset="0"/>
              </a:rPr>
              <a:t>de assentados da reforma agrária, comunidades tradicionais indígenas, comunidades quilombolas e mulheres, </a:t>
            </a:r>
            <a:r>
              <a:rPr lang="pt-BR" b="1" kern="150" dirty="0">
                <a:latin typeface="Aptos" panose="020B0004020202020204" pitchFamily="34" charset="0"/>
                <a:ea typeface="Aptos" panose="020B0004020202020204" pitchFamily="34" charset="0"/>
                <a:cs typeface="Times New Roman" panose="02020603050405020304" pitchFamily="18" charset="0"/>
              </a:rPr>
              <a:t>terão prioridade aqueles que apresentarem o maior número de integrantes destes públicos, com DAP ou CAF Pessoa Física.</a:t>
            </a:r>
            <a:r>
              <a:rPr lang="pt-BR" kern="150" dirty="0">
                <a:latin typeface="Aptos" panose="020B0004020202020204" pitchFamily="34" charset="0"/>
                <a:ea typeface="Aptos" panose="020B0004020202020204" pitchFamily="34" charset="0"/>
                <a:cs typeface="Times New Roman" panose="02020603050405020304" pitchFamily="18" charset="0"/>
              </a:rPr>
              <a:t> (...)</a:t>
            </a:r>
            <a:endParaRPr lang="pt-BR" sz="1400" kern="15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tângulo: Cantos Arredondados 3">
            <a:extLst>
              <a:ext uri="{FF2B5EF4-FFF2-40B4-BE49-F238E27FC236}">
                <a16:creationId xmlns:a16="http://schemas.microsoft.com/office/drawing/2014/main" id="{C490E4E4-A898-FD42-AB70-E28D87D71469}"/>
              </a:ext>
            </a:extLst>
          </p:cNvPr>
          <p:cNvSpPr/>
          <p:nvPr/>
        </p:nvSpPr>
        <p:spPr>
          <a:xfrm>
            <a:off x="487408" y="762168"/>
            <a:ext cx="7689941" cy="375552"/>
          </a:xfrm>
          <a:prstGeom prst="roundRect">
            <a:avLst/>
          </a:prstGeom>
          <a:solidFill>
            <a:srgbClr val="009EDE"/>
          </a:solidFill>
          <a:ln>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dirty="0"/>
              <a:t>Classificação e desempate – grupos prioritários – superado o critério de localidade </a:t>
            </a:r>
          </a:p>
        </p:txBody>
      </p:sp>
    </p:spTree>
    <p:extLst>
      <p:ext uri="{BB962C8B-B14F-4D97-AF65-F5344CB8AC3E}">
        <p14:creationId xmlns:p14="http://schemas.microsoft.com/office/powerpoint/2010/main" val="193606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3" name="CaixaDeTexto 2">
            <a:extLst>
              <a:ext uri="{FF2B5EF4-FFF2-40B4-BE49-F238E27FC236}">
                <a16:creationId xmlns:a16="http://schemas.microsoft.com/office/drawing/2014/main" id="{0750E6DB-D2FB-FBD3-6C34-804E9F02E174}"/>
              </a:ext>
            </a:extLst>
          </p:cNvPr>
          <p:cNvSpPr txBox="1"/>
          <p:nvPr/>
        </p:nvSpPr>
        <p:spPr>
          <a:xfrm flipH="1">
            <a:off x="468631" y="173657"/>
            <a:ext cx="5759087"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Lei n. 14.660, 23/08/2023 – Resolução CD - FNDE n. 03, 04/02/2025 </a:t>
            </a:r>
          </a:p>
        </p:txBody>
      </p:sp>
      <p:sp>
        <p:nvSpPr>
          <p:cNvPr id="11" name="CaixaDeTexto 10">
            <a:extLst>
              <a:ext uri="{FF2B5EF4-FFF2-40B4-BE49-F238E27FC236}">
                <a16:creationId xmlns:a16="http://schemas.microsoft.com/office/drawing/2014/main" id="{84164B0B-12A4-807D-F3C5-07644C69B58F}"/>
              </a:ext>
            </a:extLst>
          </p:cNvPr>
          <p:cNvSpPr txBox="1"/>
          <p:nvPr/>
        </p:nvSpPr>
        <p:spPr>
          <a:xfrm>
            <a:off x="580481" y="1215494"/>
            <a:ext cx="7983038" cy="3523016"/>
          </a:xfrm>
          <a:prstGeom prst="rect">
            <a:avLst/>
          </a:prstGeom>
          <a:noFill/>
        </p:spPr>
        <p:txBody>
          <a:bodyPr wrap="square">
            <a:spAutoFit/>
          </a:bodyPr>
          <a:lstStyle/>
          <a:p>
            <a:pPr algn="just">
              <a:lnSpc>
                <a:spcPct val="150000"/>
              </a:lnSpc>
              <a:spcAft>
                <a:spcPts val="800"/>
              </a:spcAft>
            </a:pPr>
            <a:r>
              <a:rPr lang="pt-BR" sz="1200" kern="150" dirty="0">
                <a:latin typeface="Aptos" panose="020B0004020202020204" pitchFamily="34" charset="0"/>
                <a:ea typeface="Aptos" panose="020B0004020202020204" pitchFamily="34" charset="0"/>
                <a:cs typeface="Times New Roman" panose="02020603050405020304" pitchFamily="18" charset="0"/>
              </a:rPr>
              <a:t>II – os fornecedores de gêneros alimentícios certificados como orgânicos ou agroecológicos, segundo a Lei nº 10.831/2003, o Decreto nº 6.323/2007 e devido cadastro no MAPA;</a:t>
            </a:r>
          </a:p>
          <a:p>
            <a:pPr algn="just">
              <a:lnSpc>
                <a:spcPct val="150000"/>
              </a:lnSpc>
              <a:spcAft>
                <a:spcPts val="800"/>
              </a:spcAft>
            </a:pPr>
            <a:r>
              <a:rPr lang="pt-BR" sz="1200" kern="150" dirty="0">
                <a:latin typeface="Aptos" panose="020B0004020202020204" pitchFamily="34" charset="0"/>
                <a:ea typeface="Aptos" panose="020B0004020202020204" pitchFamily="34" charset="0"/>
                <a:cs typeface="Times New Roman" panose="02020603050405020304" pitchFamily="18" charset="0"/>
              </a:rPr>
              <a:t>III – os grupos formais sobre os grupos informais, estes sobre os fornecedores individuais, e estes, sobre as Cooperativas Centrais da Agricultura Familiar.</a:t>
            </a:r>
          </a:p>
          <a:p>
            <a:pPr algn="just">
              <a:lnSpc>
                <a:spcPct val="150000"/>
              </a:lnSpc>
              <a:spcAft>
                <a:spcPts val="800"/>
              </a:spcAft>
            </a:pPr>
            <a:r>
              <a:rPr lang="pt-BR" sz="1200" kern="150" dirty="0">
                <a:latin typeface="Aptos" panose="020B0004020202020204" pitchFamily="34" charset="0"/>
                <a:ea typeface="Aptos" panose="020B0004020202020204" pitchFamily="34" charset="0"/>
                <a:cs typeface="Times New Roman" panose="02020603050405020304" pitchFamily="18" charset="0"/>
              </a:rPr>
              <a:t>a) </a:t>
            </a:r>
            <a:r>
              <a:rPr lang="pt-BR" sz="1200" b="1" kern="150" dirty="0">
                <a:latin typeface="Aptos" panose="020B0004020202020204" pitchFamily="34" charset="0"/>
                <a:ea typeface="Aptos" panose="020B0004020202020204" pitchFamily="34" charset="0"/>
                <a:cs typeface="Times New Roman" panose="02020603050405020304" pitchFamily="18" charset="0"/>
              </a:rPr>
              <a:t>no caso de empate entre Grupos Formais</a:t>
            </a:r>
            <a:r>
              <a:rPr lang="pt-BR" sz="1200" kern="150" dirty="0">
                <a:latin typeface="Aptos" panose="020B0004020202020204" pitchFamily="34" charset="0"/>
                <a:ea typeface="Aptos" panose="020B0004020202020204" pitchFamily="34" charset="0"/>
                <a:cs typeface="Times New Roman" panose="02020603050405020304" pitchFamily="18" charset="0"/>
              </a:rPr>
              <a:t>, em referência ao disposto no § 4º inciso III deste  artigo, têm prioridade organizações produtivas com maior porcentagem de agricultores familiares e/ou empreendedores familiares rurais no seu quadro de associados/ cooperados, conforme DAP Jurídica;</a:t>
            </a:r>
          </a:p>
          <a:p>
            <a:pPr algn="just">
              <a:lnSpc>
                <a:spcPct val="150000"/>
              </a:lnSpc>
              <a:spcAft>
                <a:spcPts val="800"/>
              </a:spcAft>
            </a:pPr>
            <a:r>
              <a:rPr lang="pt-BR" sz="1200" kern="150" dirty="0">
                <a:latin typeface="Aptos" panose="020B0004020202020204" pitchFamily="34" charset="0"/>
                <a:ea typeface="Aptos" panose="020B0004020202020204" pitchFamily="34" charset="0"/>
                <a:cs typeface="Times New Roman" panose="02020603050405020304" pitchFamily="18" charset="0"/>
              </a:rPr>
              <a:t>b) </a:t>
            </a:r>
            <a:r>
              <a:rPr lang="pt-BR" sz="1200" b="1" kern="150" dirty="0">
                <a:latin typeface="Aptos" panose="020B0004020202020204" pitchFamily="34" charset="0"/>
                <a:ea typeface="Aptos" panose="020B0004020202020204" pitchFamily="34" charset="0"/>
                <a:cs typeface="Times New Roman" panose="02020603050405020304" pitchFamily="18" charset="0"/>
              </a:rPr>
              <a:t>em caso de persistência de empate</a:t>
            </a:r>
            <a:r>
              <a:rPr lang="pt-BR" sz="1200" kern="150" dirty="0">
                <a:latin typeface="Aptos" panose="020B0004020202020204" pitchFamily="34" charset="0"/>
                <a:ea typeface="Aptos" panose="020B0004020202020204" pitchFamily="34" charset="0"/>
                <a:cs typeface="Times New Roman" panose="02020603050405020304" pitchFamily="18" charset="0"/>
              </a:rPr>
              <a:t>, deve ser realizado sorteio ou, em havendo consenso entre as partes, pode-se optar pela divisão no fornecimento dos produtos a serem adquiridos entre as organizações finalistas.</a:t>
            </a:r>
          </a:p>
          <a:p>
            <a:pPr algn="just">
              <a:lnSpc>
                <a:spcPct val="150000"/>
              </a:lnSpc>
              <a:spcAft>
                <a:spcPts val="800"/>
              </a:spcAft>
            </a:pPr>
            <a:r>
              <a:rPr lang="pt-BR" sz="1200" kern="150" dirty="0">
                <a:latin typeface="Aptos" panose="020B0004020202020204" pitchFamily="34" charset="0"/>
                <a:ea typeface="Aptos" panose="020B0004020202020204" pitchFamily="34" charset="0"/>
                <a:cs typeface="Times New Roman" panose="02020603050405020304" pitchFamily="18" charset="0"/>
              </a:rPr>
              <a:t>§ 5º </a:t>
            </a:r>
            <a:r>
              <a:rPr lang="pt-BR" sz="1200" b="1" kern="150" dirty="0">
                <a:latin typeface="Aptos" panose="020B0004020202020204" pitchFamily="34" charset="0"/>
                <a:ea typeface="Aptos" panose="020B0004020202020204" pitchFamily="34" charset="0"/>
                <a:cs typeface="Times New Roman" panose="02020603050405020304" pitchFamily="18" charset="0"/>
              </a:rPr>
              <a:t>Na etapa de seleção</a:t>
            </a:r>
            <a:r>
              <a:rPr lang="pt-BR" sz="1200" kern="150" dirty="0">
                <a:latin typeface="Aptos" panose="020B0004020202020204" pitchFamily="34" charset="0"/>
                <a:ea typeface="Aptos" panose="020B0004020202020204" pitchFamily="34" charset="0"/>
                <a:cs typeface="Times New Roman" panose="02020603050405020304" pitchFamily="18" charset="0"/>
              </a:rPr>
              <a:t>, para aplicação dos </a:t>
            </a:r>
            <a:r>
              <a:rPr lang="pt-BR" sz="1200" b="1" kern="150" dirty="0">
                <a:latin typeface="Aptos" panose="020B0004020202020204" pitchFamily="34" charset="0"/>
                <a:ea typeface="Aptos" panose="020B0004020202020204" pitchFamily="34" charset="0"/>
                <a:cs typeface="Times New Roman" panose="02020603050405020304" pitchFamily="18" charset="0"/>
              </a:rPr>
              <a:t>critérios de prioridade </a:t>
            </a:r>
            <a:r>
              <a:rPr lang="pt-BR" sz="1200" kern="150" dirty="0">
                <a:latin typeface="Aptos" panose="020B0004020202020204" pitchFamily="34" charset="0"/>
                <a:ea typeface="Aptos" panose="020B0004020202020204" pitchFamily="34" charset="0"/>
                <a:cs typeface="Times New Roman" panose="02020603050405020304" pitchFamily="18" charset="0"/>
              </a:rPr>
              <a:t>de que trata o § 4º, </a:t>
            </a:r>
            <a:r>
              <a:rPr lang="pt-BR" sz="1200" b="1" kern="150" dirty="0">
                <a:latin typeface="Aptos" panose="020B0004020202020204" pitchFamily="34" charset="0"/>
                <a:ea typeface="Aptos" panose="020B0004020202020204" pitchFamily="34" charset="0"/>
                <a:cs typeface="Times New Roman" panose="02020603050405020304" pitchFamily="18" charset="0"/>
              </a:rPr>
              <a:t>somam-se as </a:t>
            </a:r>
            <a:r>
              <a:rPr lang="pt-BR" sz="1200" b="1" kern="150" dirty="0" err="1">
                <a:latin typeface="Aptos" panose="020B0004020202020204" pitchFamily="34" charset="0"/>
                <a:ea typeface="Aptos" panose="020B0004020202020204" pitchFamily="34" charset="0"/>
                <a:cs typeface="Times New Roman" panose="02020603050405020304" pitchFamily="18" charset="0"/>
              </a:rPr>
              <a:t>DAPs</a:t>
            </a:r>
            <a:r>
              <a:rPr lang="pt-BR" sz="1200" b="1" kern="150" dirty="0">
                <a:latin typeface="Aptos" panose="020B0004020202020204" pitchFamily="34" charset="0"/>
                <a:ea typeface="Aptos" panose="020B0004020202020204" pitchFamily="34" charset="0"/>
                <a:cs typeface="Times New Roman" panose="02020603050405020304" pitchFamily="18" charset="0"/>
              </a:rPr>
              <a:t> ou </a:t>
            </a:r>
            <a:r>
              <a:rPr lang="pt-BR" sz="1200" b="1" kern="150" dirty="0" err="1">
                <a:latin typeface="Aptos" panose="020B0004020202020204" pitchFamily="34" charset="0"/>
                <a:ea typeface="Aptos" panose="020B0004020202020204" pitchFamily="34" charset="0"/>
                <a:cs typeface="Times New Roman" panose="02020603050405020304" pitchFamily="18" charset="0"/>
              </a:rPr>
              <a:t>CAFs</a:t>
            </a:r>
            <a:r>
              <a:rPr lang="pt-BR" sz="1200" b="1" kern="150" dirty="0">
                <a:latin typeface="Aptos" panose="020B0004020202020204" pitchFamily="34" charset="0"/>
                <a:ea typeface="Aptos" panose="020B0004020202020204" pitchFamily="34" charset="0"/>
                <a:cs typeface="Times New Roman" panose="02020603050405020304" pitchFamily="18" charset="0"/>
              </a:rPr>
              <a:t>, Pessoa Física, dos grupos prioritários constantes no extrato da DAP ou CAF Pessoa Jurídica</a:t>
            </a:r>
            <a:r>
              <a:rPr lang="pt-BR" sz="1200" kern="150" dirty="0">
                <a:latin typeface="Aptos" panose="020B0004020202020204" pitchFamily="34" charset="0"/>
                <a:ea typeface="Aptos" panose="020B0004020202020204" pitchFamily="34" charset="0"/>
                <a:cs typeface="Times New Roman" panose="02020603050405020304" pitchFamily="18" charset="0"/>
              </a:rPr>
              <a:t>.</a:t>
            </a:r>
            <a:endParaRPr lang="pt-BR" sz="1200" kern="15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tângulo: Cantos Arredondados 6">
            <a:extLst>
              <a:ext uri="{FF2B5EF4-FFF2-40B4-BE49-F238E27FC236}">
                <a16:creationId xmlns:a16="http://schemas.microsoft.com/office/drawing/2014/main" id="{A66C9678-FE68-9324-B38D-00D34B876881}"/>
              </a:ext>
            </a:extLst>
          </p:cNvPr>
          <p:cNvSpPr/>
          <p:nvPr/>
        </p:nvSpPr>
        <p:spPr>
          <a:xfrm>
            <a:off x="580481" y="722865"/>
            <a:ext cx="4874893" cy="375552"/>
          </a:xfrm>
          <a:prstGeom prst="roundRect">
            <a:avLst/>
          </a:prstGeom>
          <a:solidFill>
            <a:srgbClr val="009EDE"/>
          </a:solidFill>
          <a:ln>
            <a:solidFill>
              <a:srgbClr val="009E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dirty="0"/>
              <a:t>Classificação e desempate – sem grupos prioritários</a:t>
            </a:r>
          </a:p>
        </p:txBody>
      </p:sp>
    </p:spTree>
    <p:extLst>
      <p:ext uri="{BB962C8B-B14F-4D97-AF65-F5344CB8AC3E}">
        <p14:creationId xmlns:p14="http://schemas.microsoft.com/office/powerpoint/2010/main" val="350402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sp>
        <p:nvSpPr>
          <p:cNvPr id="9" name="Fluxograma: Processo alternativo 18">
            <a:extLst>
              <a:ext uri="{FF2B5EF4-FFF2-40B4-BE49-F238E27FC236}">
                <a16:creationId xmlns:a16="http://schemas.microsoft.com/office/drawing/2014/main" id="{BC88E343-B196-5D92-9422-BFD6A8EB92F6}"/>
              </a:ext>
            </a:extLst>
          </p:cNvPr>
          <p:cNvSpPr/>
          <p:nvPr/>
        </p:nvSpPr>
        <p:spPr>
          <a:xfrm>
            <a:off x="726919" y="139552"/>
            <a:ext cx="5244141" cy="453786"/>
          </a:xfrm>
          <a:prstGeom prst="flowChartAlternateProcess">
            <a:avLst/>
          </a:prstGeom>
          <a:solidFill>
            <a:srgbClr val="009ED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b="1" i="0" u="none" strike="noStrike" kern="0" cap="none" spc="0" normalizeH="0" baseline="0" noProof="0" dirty="0">
              <a:ln>
                <a:noFill/>
              </a:ln>
              <a:solidFill>
                <a:schemeClr val="bg2">
                  <a:lumMod val="25000"/>
                </a:schemeClr>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b="1" i="0" u="none" strike="noStrike" kern="0" cap="none" spc="0" normalizeH="0" baseline="0" noProof="0" dirty="0">
                <a:ln>
                  <a:noFill/>
                </a:ln>
                <a:solidFill>
                  <a:srgbClr val="FFFFFF"/>
                </a:solidFill>
                <a:effectLst/>
                <a:uLnTx/>
                <a:uFillTx/>
                <a:ea typeface="+mn-ea"/>
                <a:cs typeface="+mn-cs"/>
              </a:rPr>
              <a:t>A não aquisição da agricultura familiar - Sem justificativas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b="1" i="0" u="none" strike="noStrike" kern="0" cap="none" spc="0" normalizeH="0" baseline="0" noProof="0" dirty="0">
              <a:ln>
                <a:noFill/>
              </a:ln>
              <a:solidFill>
                <a:schemeClr val="bg2">
                  <a:lumMod val="25000"/>
                </a:schemeClr>
              </a:solidFill>
              <a:effectLst/>
              <a:uLnTx/>
              <a:uFillTx/>
              <a:ea typeface="+mn-ea"/>
              <a:cs typeface="+mn-cs"/>
            </a:endParaRPr>
          </a:p>
        </p:txBody>
      </p:sp>
      <p:sp>
        <p:nvSpPr>
          <p:cNvPr id="16" name="Retângulo: Cantos Arredondados 15">
            <a:extLst>
              <a:ext uri="{FF2B5EF4-FFF2-40B4-BE49-F238E27FC236}">
                <a16:creationId xmlns:a16="http://schemas.microsoft.com/office/drawing/2014/main" id="{B883655E-F0F3-BD45-A329-C98FBF2FCAD0}"/>
              </a:ext>
            </a:extLst>
          </p:cNvPr>
          <p:cNvSpPr/>
          <p:nvPr/>
        </p:nvSpPr>
        <p:spPr>
          <a:xfrm>
            <a:off x="562940" y="625355"/>
            <a:ext cx="7987434" cy="3502508"/>
          </a:xfrm>
          <a:prstGeom prst="round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9" name="Agrupar 18">
            <a:extLst>
              <a:ext uri="{FF2B5EF4-FFF2-40B4-BE49-F238E27FC236}">
                <a16:creationId xmlns:a16="http://schemas.microsoft.com/office/drawing/2014/main" id="{74AFF040-DC65-1864-6B83-5215CBF70506}"/>
              </a:ext>
            </a:extLst>
          </p:cNvPr>
          <p:cNvGrpSpPr/>
          <p:nvPr/>
        </p:nvGrpSpPr>
        <p:grpSpPr>
          <a:xfrm>
            <a:off x="901003" y="822206"/>
            <a:ext cx="3688956" cy="3208297"/>
            <a:chOff x="325777" y="113412"/>
            <a:chExt cx="6787692" cy="2092103"/>
          </a:xfrm>
        </p:grpSpPr>
        <p:sp>
          <p:nvSpPr>
            <p:cNvPr id="20" name="Retângulo: Cantos Arredondados 19">
              <a:extLst>
                <a:ext uri="{FF2B5EF4-FFF2-40B4-BE49-F238E27FC236}">
                  <a16:creationId xmlns:a16="http://schemas.microsoft.com/office/drawing/2014/main" id="{ABF4DAF5-BFE4-43AD-73AA-4E11A1DCE3F0}"/>
                </a:ext>
              </a:extLst>
            </p:cNvPr>
            <p:cNvSpPr/>
            <p:nvPr/>
          </p:nvSpPr>
          <p:spPr>
            <a:xfrm>
              <a:off x="325777" y="113412"/>
              <a:ext cx="6787692" cy="2092103"/>
            </a:xfrm>
            <a:prstGeom prst="roundRect">
              <a:avLst>
                <a:gd name="adj" fmla="val 10000"/>
              </a:avLst>
            </a:pr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22" name="Retângulo: Cantos Arredondados 4">
              <a:extLst>
                <a:ext uri="{FF2B5EF4-FFF2-40B4-BE49-F238E27FC236}">
                  <a16:creationId xmlns:a16="http://schemas.microsoft.com/office/drawing/2014/main" id="{A93C911C-6277-2BEF-D424-2D61ACE84B2B}"/>
                </a:ext>
              </a:extLst>
            </p:cNvPr>
            <p:cNvSpPr txBox="1"/>
            <p:nvPr/>
          </p:nvSpPr>
          <p:spPr>
            <a:xfrm>
              <a:off x="387053" y="174688"/>
              <a:ext cx="6665140" cy="1969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marL="0" lvl="0" indent="0" algn="just" defTabSz="533400">
                <a:lnSpc>
                  <a:spcPct val="150000"/>
                </a:lnSpc>
                <a:spcBef>
                  <a:spcPct val="0"/>
                </a:spcBef>
                <a:spcAft>
                  <a:spcPct val="35000"/>
                </a:spcAft>
                <a:buClrTx/>
                <a:buSzTx/>
                <a:buFontTx/>
                <a:buNone/>
              </a:pPr>
              <a:endParaRPr lang="pt-BR" sz="1200" kern="1200" dirty="0">
                <a:solidFill>
                  <a:schemeClr val="bg2">
                    <a:lumMod val="25000"/>
                  </a:schemeClr>
                </a:solidFill>
                <a:latin typeface="+mj-lt"/>
              </a:endParaRPr>
            </a:p>
          </p:txBody>
        </p:sp>
      </p:grpSp>
      <p:sp>
        <p:nvSpPr>
          <p:cNvPr id="23" name="CaixaDeTexto 22">
            <a:extLst>
              <a:ext uri="{FF2B5EF4-FFF2-40B4-BE49-F238E27FC236}">
                <a16:creationId xmlns:a16="http://schemas.microsoft.com/office/drawing/2014/main" id="{8A5B9232-9AF4-8887-1007-2514E9EE162E}"/>
              </a:ext>
            </a:extLst>
          </p:cNvPr>
          <p:cNvSpPr txBox="1"/>
          <p:nvPr/>
        </p:nvSpPr>
        <p:spPr>
          <a:xfrm>
            <a:off x="1086825" y="1112997"/>
            <a:ext cx="3500520" cy="2718693"/>
          </a:xfrm>
          <a:prstGeom prst="rect">
            <a:avLst/>
          </a:prstGeom>
          <a:noFill/>
          <a:ln w="28575">
            <a:noFill/>
            <a:prstDash val="sysDash"/>
          </a:ln>
        </p:spPr>
        <p:txBody>
          <a:bodyPr wrap="square">
            <a:spAutoFit/>
          </a:bodyPr>
          <a:lstStyle/>
          <a:p>
            <a:pPr algn="just" fontAlgn="base"/>
            <a:r>
              <a:rPr lang="pt-BR" b="1" dirty="0"/>
              <a:t>Lei nº 11.947/2009</a:t>
            </a:r>
          </a:p>
          <a:p>
            <a:pPr algn="just" fontAlgn="base"/>
            <a:endParaRPr lang="pt-BR" sz="600" b="1" dirty="0"/>
          </a:p>
          <a:p>
            <a:pPr algn="just" fontAlgn="base">
              <a:spcAft>
                <a:spcPts val="800"/>
              </a:spcAft>
            </a:pPr>
            <a:r>
              <a:rPr lang="pt-BR" b="1" dirty="0"/>
              <a:t>Art. 14 </a:t>
            </a:r>
            <a:r>
              <a:rPr lang="pt-BR" dirty="0"/>
              <a:t>(...)</a:t>
            </a:r>
          </a:p>
          <a:p>
            <a:pPr algn="just" fontAlgn="base">
              <a:spcAft>
                <a:spcPts val="800"/>
              </a:spcAft>
            </a:pPr>
            <a:r>
              <a:rPr lang="pt-BR" sz="1200" dirty="0"/>
              <a:t>§ 2º A observância do percentual previsto no caput será disciplinada pelo FNDE e poderá ser dispensada quando presente uma das seguintes circunstâncias: </a:t>
            </a:r>
          </a:p>
          <a:p>
            <a:pPr algn="just" fontAlgn="base">
              <a:spcAft>
                <a:spcPts val="800"/>
              </a:spcAft>
            </a:pPr>
            <a:r>
              <a:rPr lang="pt-BR" sz="1200" dirty="0"/>
              <a:t>I - impossibilidade de emissão do documento fiscal correspondente; </a:t>
            </a:r>
          </a:p>
          <a:p>
            <a:pPr algn="just" fontAlgn="base">
              <a:spcAft>
                <a:spcPts val="800"/>
              </a:spcAft>
            </a:pPr>
            <a:r>
              <a:rPr lang="pt-BR" sz="1200" dirty="0"/>
              <a:t>II - inviabilidade de fornecimento regular e constante dos gêneros alimentícios; </a:t>
            </a:r>
          </a:p>
          <a:p>
            <a:pPr algn="just" fontAlgn="base">
              <a:spcAft>
                <a:spcPts val="800"/>
              </a:spcAft>
            </a:pPr>
            <a:r>
              <a:rPr lang="pt-BR" sz="1200" dirty="0"/>
              <a:t>III - condições higiênico-sanitárias inadequadas</a:t>
            </a:r>
            <a:r>
              <a:rPr lang="pt-BR" dirty="0"/>
              <a:t>. </a:t>
            </a:r>
            <a:endParaRPr lang="pt-BR" sz="1000" dirty="0">
              <a:solidFill>
                <a:schemeClr val="tx2">
                  <a:lumMod val="10000"/>
                </a:schemeClr>
              </a:solidFill>
              <a:latin typeface="+mj-lt"/>
              <a:ea typeface="Calibri" panose="020F0502020204030204" pitchFamily="34" charset="0"/>
              <a:cs typeface="Times New Roman" panose="02020603050405020304" pitchFamily="18" charset="0"/>
            </a:endParaRPr>
          </a:p>
        </p:txBody>
      </p:sp>
      <p:grpSp>
        <p:nvGrpSpPr>
          <p:cNvPr id="28" name="Agrupar 27">
            <a:extLst>
              <a:ext uri="{FF2B5EF4-FFF2-40B4-BE49-F238E27FC236}">
                <a16:creationId xmlns:a16="http://schemas.microsoft.com/office/drawing/2014/main" id="{E16802B9-AAC3-639C-2101-02A5A30A8077}"/>
              </a:ext>
            </a:extLst>
          </p:cNvPr>
          <p:cNvGrpSpPr/>
          <p:nvPr/>
        </p:nvGrpSpPr>
        <p:grpSpPr>
          <a:xfrm>
            <a:off x="4739865" y="685299"/>
            <a:ext cx="3639354" cy="3345203"/>
            <a:chOff x="509367" y="2198152"/>
            <a:chExt cx="6645723" cy="1787407"/>
          </a:xfrm>
        </p:grpSpPr>
        <p:sp>
          <p:nvSpPr>
            <p:cNvPr id="29" name="Retângulo: Cantos Arredondados 28">
              <a:extLst>
                <a:ext uri="{FF2B5EF4-FFF2-40B4-BE49-F238E27FC236}">
                  <a16:creationId xmlns:a16="http://schemas.microsoft.com/office/drawing/2014/main" id="{B96362DD-96B7-6E8B-BB51-D9045493495C}"/>
                </a:ext>
              </a:extLst>
            </p:cNvPr>
            <p:cNvSpPr/>
            <p:nvPr/>
          </p:nvSpPr>
          <p:spPr>
            <a:xfrm>
              <a:off x="509367" y="2266244"/>
              <a:ext cx="6645723" cy="1719315"/>
            </a:xfrm>
            <a:prstGeom prst="roundRect">
              <a:avLst>
                <a:gd name="adj" fmla="val 16670"/>
              </a:avLst>
            </a:prstGeom>
            <a:solidFill>
              <a:schemeClr val="accent3">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pt-BR"/>
            </a:p>
          </p:txBody>
        </p:sp>
        <p:sp>
          <p:nvSpPr>
            <p:cNvPr id="30" name="Retângulo: Cantos Arredondados 4">
              <a:extLst>
                <a:ext uri="{FF2B5EF4-FFF2-40B4-BE49-F238E27FC236}">
                  <a16:creationId xmlns:a16="http://schemas.microsoft.com/office/drawing/2014/main" id="{3C2BFB2E-9033-8A03-4691-F097CC26CFBB}"/>
                </a:ext>
              </a:extLst>
            </p:cNvPr>
            <p:cNvSpPr txBox="1"/>
            <p:nvPr/>
          </p:nvSpPr>
          <p:spPr>
            <a:xfrm>
              <a:off x="1022221" y="2198152"/>
              <a:ext cx="5884118" cy="160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42672" rIns="42672" bIns="42672" numCol="1" spcCol="1270" anchor="ctr" anchorCtr="0">
              <a:noAutofit/>
            </a:bodyPr>
            <a:lstStyle/>
            <a:p>
              <a:pPr marL="0" lvl="0" indent="0" algn="just" defTabSz="266700">
                <a:lnSpc>
                  <a:spcPct val="150000"/>
                </a:lnSpc>
                <a:spcBef>
                  <a:spcPct val="0"/>
                </a:spcBef>
                <a:spcAft>
                  <a:spcPct val="35000"/>
                </a:spcAft>
                <a:buClrTx/>
                <a:buSzTx/>
                <a:buFontTx/>
                <a:buNone/>
              </a:pPr>
              <a:endParaRPr kumimoji="0" lang="pt-BR" sz="600" b="1" i="0" u="none" strike="noStrike" kern="1200" cap="none" spc="0" normalizeH="0" baseline="0" noProof="0" dirty="0">
                <a:ln>
                  <a:noFill/>
                </a:ln>
                <a:solidFill>
                  <a:schemeClr val="bg2">
                    <a:lumMod val="25000"/>
                  </a:schemeClr>
                </a:solidFill>
                <a:effectLst/>
                <a:uLnTx/>
                <a:uFillTx/>
                <a:latin typeface="+mn-lt"/>
                <a:cs typeface="Times New Roman" panose="02020603050405020304" pitchFamily="18" charset="0"/>
              </a:endParaRPr>
            </a:p>
            <a:p>
              <a:pPr marL="0" lvl="0" indent="0" algn="just" defTabSz="266700">
                <a:lnSpc>
                  <a:spcPct val="100000"/>
                </a:lnSpc>
                <a:spcBef>
                  <a:spcPct val="0"/>
                </a:spcBef>
                <a:spcAft>
                  <a:spcPct val="35000"/>
                </a:spcAft>
                <a:buClrTx/>
                <a:buSzTx/>
                <a:buFontTx/>
                <a:buNone/>
              </a:pPr>
              <a:endParaRPr kumimoji="0" lang="pt-BR" sz="1200" b="1" i="0" u="none" strike="noStrike" kern="1200" cap="none" spc="0" normalizeH="0" baseline="0" noProof="0" dirty="0">
                <a:ln>
                  <a:noFill/>
                </a:ln>
                <a:solidFill>
                  <a:schemeClr val="bg2">
                    <a:lumMod val="25000"/>
                  </a:schemeClr>
                </a:solidFill>
                <a:effectLst/>
                <a:uLnTx/>
                <a:uFillTx/>
                <a:latin typeface="+mn-lt"/>
                <a:cs typeface="Times New Roman" panose="02020603050405020304" pitchFamily="18" charset="0"/>
              </a:endParaRPr>
            </a:p>
            <a:p>
              <a:pPr marL="0" lvl="0" indent="0" algn="just" defTabSz="266700">
                <a:lnSpc>
                  <a:spcPct val="100000"/>
                </a:lnSpc>
                <a:spcBef>
                  <a:spcPct val="0"/>
                </a:spcBef>
                <a:spcAft>
                  <a:spcPct val="35000"/>
                </a:spcAft>
                <a:buClrTx/>
                <a:buSzTx/>
                <a:buFontTx/>
                <a:buNone/>
              </a:pPr>
              <a:r>
                <a:rPr kumimoji="0" lang="pt-BR" sz="1400" b="1" i="0" u="none" strike="noStrike" kern="1200" cap="none" spc="0" normalizeH="0" baseline="0" noProof="0" dirty="0">
                  <a:ln>
                    <a:noFill/>
                  </a:ln>
                  <a:solidFill>
                    <a:schemeClr val="bg2">
                      <a:lumMod val="25000"/>
                    </a:schemeClr>
                  </a:solidFill>
                  <a:effectLst/>
                  <a:uLnTx/>
                  <a:uFillTx/>
                  <a:cs typeface="Times New Roman" panose="02020603050405020304" pitchFamily="18" charset="0"/>
                </a:rPr>
                <a:t>Resolução CD - FNDE n. 03/2025 </a:t>
              </a:r>
            </a:p>
            <a:p>
              <a:pPr marL="0" lvl="0" indent="0" algn="just" defTabSz="266700">
                <a:lnSpc>
                  <a:spcPct val="100000"/>
                </a:lnSpc>
                <a:spcBef>
                  <a:spcPct val="0"/>
                </a:spcBef>
                <a:spcAft>
                  <a:spcPct val="35000"/>
                </a:spcAft>
                <a:buClrTx/>
                <a:buSzTx/>
                <a:buFontTx/>
                <a:buNone/>
              </a:pPr>
              <a:r>
                <a:rPr kumimoji="0" lang="pt-BR" sz="1400" b="1" i="0" u="none" strike="noStrike" kern="1200" cap="none" spc="0" normalizeH="0" baseline="0" noProof="0" dirty="0">
                  <a:ln>
                    <a:noFill/>
                  </a:ln>
                  <a:solidFill>
                    <a:schemeClr val="bg2">
                      <a:lumMod val="25000"/>
                    </a:schemeClr>
                  </a:solidFill>
                  <a:effectLst/>
                  <a:uLnTx/>
                  <a:uFillTx/>
                  <a:cs typeface="Times New Roman" panose="02020603050405020304" pitchFamily="18" charset="0"/>
                </a:rPr>
                <a:t>Art. 29 (...)</a:t>
              </a:r>
            </a:p>
            <a:p>
              <a:pPr marL="0" lvl="0" indent="0" algn="just" defTabSz="266700">
                <a:lnSpc>
                  <a:spcPct val="150000"/>
                </a:lnSpc>
                <a:spcBef>
                  <a:spcPct val="0"/>
                </a:spcBef>
                <a:spcAft>
                  <a:spcPct val="35000"/>
                </a:spcAft>
                <a:buNone/>
              </a:pPr>
              <a:r>
                <a:rPr kumimoji="0" lang="pt-BR" sz="1200" i="0" u="none" strike="noStrike" kern="1200" cap="none" spc="0" normalizeH="0" baseline="0" noProof="0" dirty="0">
                  <a:ln>
                    <a:noFill/>
                  </a:ln>
                  <a:solidFill>
                    <a:schemeClr val="bg2">
                      <a:lumMod val="50000"/>
                    </a:schemeClr>
                  </a:solidFill>
                  <a:effectLst/>
                  <a:uLnTx/>
                  <a:uFillTx/>
                  <a:cs typeface="Times New Roman" panose="02020603050405020304" pitchFamily="18" charset="0"/>
                </a:rPr>
                <a:t>§ 3º Caso a entidade executora não obtenha as quantidades necessárias de itens oriundos de grupo de projetos d</a:t>
              </a:r>
              <a:r>
                <a:rPr lang="pt-BR" sz="1200" dirty="0">
                  <a:solidFill>
                    <a:schemeClr val="bg2">
                      <a:lumMod val="50000"/>
                    </a:schemeClr>
                  </a:solidFill>
                </a:rPr>
                <a:t>e fornecedores locais, </a:t>
              </a:r>
              <a:r>
                <a:rPr lang="pt-BR" sz="1200" b="1" dirty="0">
                  <a:solidFill>
                    <a:schemeClr val="bg2">
                      <a:lumMod val="50000"/>
                    </a:schemeClr>
                  </a:solidFill>
                </a:rPr>
                <a:t>estas devem ser complementadas com os projetos de Região Geográfica Imediata, de Região Geográfica Intermediária, do estado, ou do País, nesta ordem.</a:t>
              </a:r>
              <a:endParaRPr lang="pt-BR" sz="1100" b="1" u="none" kern="1200" dirty="0">
                <a:solidFill>
                  <a:schemeClr val="bg2">
                    <a:lumMod val="50000"/>
                  </a:schemeClr>
                </a:solidFill>
              </a:endParaRPr>
            </a:p>
          </p:txBody>
        </p:sp>
      </p:grpSp>
      <p:sp>
        <p:nvSpPr>
          <p:cNvPr id="6" name="CaixaDeTexto 5">
            <a:extLst>
              <a:ext uri="{FF2B5EF4-FFF2-40B4-BE49-F238E27FC236}">
                <a16:creationId xmlns:a16="http://schemas.microsoft.com/office/drawing/2014/main" id="{9A586331-7116-4AE6-DFD9-02D5F7E99807}"/>
              </a:ext>
            </a:extLst>
          </p:cNvPr>
          <p:cNvSpPr txBox="1"/>
          <p:nvPr/>
        </p:nvSpPr>
        <p:spPr>
          <a:xfrm>
            <a:off x="714306" y="4248840"/>
            <a:ext cx="4635063" cy="646331"/>
          </a:xfrm>
          <a:prstGeom prst="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just">
              <a:defRPr sz="1200">
                <a:solidFill>
                  <a:srgbClr val="171717"/>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pt-BR" b="1" dirty="0"/>
              <a:t>Divulgação de editais das chamadas públicas </a:t>
            </a:r>
          </a:p>
          <a:p>
            <a:r>
              <a:rPr lang="pt-BR" dirty="0"/>
              <a:t>no sítio eletrônico oficial, enviar informação para:  </a:t>
            </a:r>
            <a:r>
              <a:rPr lang="pt-BR" dirty="0">
                <a:hlinkClick r:id="rId7"/>
              </a:rPr>
              <a:t>compras.saf@agro.gov.br</a:t>
            </a:r>
            <a:r>
              <a:rPr lang="pt-BR" dirty="0"/>
              <a:t> e </a:t>
            </a:r>
            <a:r>
              <a:rPr lang="pt-BR" dirty="0">
                <a:hlinkClick r:id="rId8"/>
              </a:rPr>
              <a:t>compras.af@conab.gov.br</a:t>
            </a:r>
            <a:r>
              <a:rPr lang="pt-BR" dirty="0"/>
              <a:t> </a:t>
            </a:r>
          </a:p>
        </p:txBody>
      </p:sp>
      <p:sp>
        <p:nvSpPr>
          <p:cNvPr id="4" name="CaixaDeTexto 3">
            <a:extLst>
              <a:ext uri="{FF2B5EF4-FFF2-40B4-BE49-F238E27FC236}">
                <a16:creationId xmlns:a16="http://schemas.microsoft.com/office/drawing/2014/main" id="{455FD819-6F95-978F-7659-C284A2E54F2C}"/>
              </a:ext>
            </a:extLst>
          </p:cNvPr>
          <p:cNvSpPr txBox="1"/>
          <p:nvPr/>
        </p:nvSpPr>
        <p:spPr>
          <a:xfrm>
            <a:off x="5421420" y="4237196"/>
            <a:ext cx="2821577" cy="657975"/>
          </a:xfrm>
          <a:prstGeom prst="rect">
            <a:avLst/>
          </a:prstGeom>
          <a:solidFill>
            <a:srgbClr val="F9F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pt-BR" sz="1200" dirty="0">
                <a:solidFill>
                  <a:srgbClr val="171717"/>
                </a:solidFill>
              </a:rPr>
              <a:t>Link para acesso</a:t>
            </a:r>
          </a:p>
          <a:p>
            <a:pPr algn="just"/>
            <a:r>
              <a:rPr lang="pt-BR" sz="1200" b="1" dirty="0">
                <a:solidFill>
                  <a:srgbClr val="171717"/>
                </a:solidFill>
              </a:rPr>
              <a:t>Vitrine da Agricultura Familiar</a:t>
            </a:r>
            <a:r>
              <a:rPr lang="pt-BR" sz="1200" dirty="0">
                <a:solidFill>
                  <a:srgbClr val="171717"/>
                </a:solidFill>
              </a:rPr>
              <a:t>: </a:t>
            </a:r>
            <a:r>
              <a:rPr lang="pt-BR" sz="1200" dirty="0">
                <a:solidFill>
                  <a:srgbClr val="171717"/>
                </a:solidFill>
                <a:hlinkClick r:id="rId9"/>
              </a:rPr>
              <a:t>https://sistemasweb.mda.gov.br/vitrine/</a:t>
            </a:r>
            <a:r>
              <a:rPr lang="pt-BR" sz="1200" dirty="0">
                <a:solidFill>
                  <a:srgbClr val="171717"/>
                </a:solidFill>
              </a:rPr>
              <a:t>  </a:t>
            </a:r>
          </a:p>
        </p:txBody>
      </p:sp>
    </p:spTree>
    <p:extLst>
      <p:ext uri="{BB962C8B-B14F-4D97-AF65-F5344CB8AC3E}">
        <p14:creationId xmlns:p14="http://schemas.microsoft.com/office/powerpoint/2010/main" val="429243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pic>
        <p:nvPicPr>
          <p:cNvPr id="24" name="Imagem 23">
            <a:extLst>
              <a:ext uri="{FF2B5EF4-FFF2-40B4-BE49-F238E27FC236}">
                <a16:creationId xmlns:a16="http://schemas.microsoft.com/office/drawing/2014/main" id="{A7A18938-29DA-0EE3-B652-EBE4E106AFA7}"/>
              </a:ext>
            </a:extLst>
          </p:cNvPr>
          <p:cNvPicPr>
            <a:picLocks noChangeAspect="1"/>
          </p:cNvPicPr>
          <p:nvPr/>
        </p:nvPicPr>
        <p:blipFill>
          <a:blip r:embed="rId7"/>
          <a:stretch>
            <a:fillRect/>
          </a:stretch>
        </p:blipFill>
        <p:spPr>
          <a:xfrm>
            <a:off x="240030" y="40188"/>
            <a:ext cx="308609" cy="737050"/>
          </a:xfrm>
          <a:prstGeom prst="rect">
            <a:avLst/>
          </a:prstGeom>
        </p:spPr>
      </p:pic>
      <p:pic>
        <p:nvPicPr>
          <p:cNvPr id="4" name="Imagem 3">
            <a:extLst>
              <a:ext uri="{FF2B5EF4-FFF2-40B4-BE49-F238E27FC236}">
                <a16:creationId xmlns:a16="http://schemas.microsoft.com/office/drawing/2014/main" id="{A6B19352-E131-541A-A49B-E0840F8E2BB2}"/>
              </a:ext>
            </a:extLst>
          </p:cNvPr>
          <p:cNvPicPr>
            <a:picLocks noChangeAspect="1"/>
          </p:cNvPicPr>
          <p:nvPr/>
        </p:nvPicPr>
        <p:blipFill>
          <a:blip r:embed="rId8"/>
          <a:stretch>
            <a:fillRect/>
          </a:stretch>
        </p:blipFill>
        <p:spPr>
          <a:xfrm>
            <a:off x="5726430" y="137849"/>
            <a:ext cx="468630" cy="679584"/>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30" y="40192"/>
            <a:ext cx="5955030" cy="737048"/>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7"/>
          <a:stretch>
            <a:fillRect/>
          </a:stretch>
        </p:blipFill>
        <p:spPr>
          <a:xfrm>
            <a:off x="240031" y="107651"/>
            <a:ext cx="205739" cy="63175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9"/>
          <a:stretch>
            <a:fillRect/>
          </a:stretch>
        </p:blipFill>
        <p:spPr>
          <a:xfrm>
            <a:off x="445771" y="40185"/>
            <a:ext cx="931660" cy="731518"/>
          </a:xfrm>
          <a:prstGeom prst="rect">
            <a:avLst/>
          </a:prstGeom>
        </p:spPr>
      </p:pic>
      <p:sp>
        <p:nvSpPr>
          <p:cNvPr id="13" name="CaixaDeTexto 12">
            <a:extLst>
              <a:ext uri="{FF2B5EF4-FFF2-40B4-BE49-F238E27FC236}">
                <a16:creationId xmlns:a16="http://schemas.microsoft.com/office/drawing/2014/main" id="{9E8376A5-0F23-12BE-B306-5B370684DB4A}"/>
              </a:ext>
            </a:extLst>
          </p:cNvPr>
          <p:cNvSpPr txBox="1"/>
          <p:nvPr/>
        </p:nvSpPr>
        <p:spPr>
          <a:xfrm flipH="1">
            <a:off x="411479" y="222293"/>
            <a:ext cx="5452110"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Procedimento de seleção dos(as) agricultores(as) familiares</a:t>
            </a:r>
          </a:p>
        </p:txBody>
      </p:sp>
      <p:sp>
        <p:nvSpPr>
          <p:cNvPr id="17" name="CaixaDeTexto 16">
            <a:extLst>
              <a:ext uri="{FF2B5EF4-FFF2-40B4-BE49-F238E27FC236}">
                <a16:creationId xmlns:a16="http://schemas.microsoft.com/office/drawing/2014/main" id="{9394E327-6DF7-92F2-B4BC-598F7F60AA2C}"/>
              </a:ext>
            </a:extLst>
          </p:cNvPr>
          <p:cNvSpPr txBox="1"/>
          <p:nvPr/>
        </p:nvSpPr>
        <p:spPr>
          <a:xfrm>
            <a:off x="411479" y="978804"/>
            <a:ext cx="8467965" cy="307777"/>
          </a:xfrm>
          <a:prstGeom prst="rect">
            <a:avLst/>
          </a:prstGeom>
          <a:noFill/>
        </p:spPr>
        <p:txBody>
          <a:bodyPr wrap="square">
            <a:spAutoFit/>
          </a:bodyPr>
          <a:lstStyle/>
          <a:p>
            <a:pPr algn="just"/>
            <a:r>
              <a:rPr lang="pt-BR" kern="1200" dirty="0">
                <a:solidFill>
                  <a:schemeClr val="accent2"/>
                </a:solidFill>
              </a:rPr>
              <a:t>Inicia-se pelos(as) fornecedores(as) considerados como local, art. 35, caput, § 1º ao 3º, dessa resolução.</a:t>
            </a:r>
            <a:endParaRPr lang="pt-BR" b="1" dirty="0">
              <a:solidFill>
                <a:schemeClr val="accent2"/>
              </a:solidFill>
            </a:endParaRPr>
          </a:p>
        </p:txBody>
      </p:sp>
      <p:sp>
        <p:nvSpPr>
          <p:cNvPr id="3" name="CaixaDeTexto 2">
            <a:extLst>
              <a:ext uri="{FF2B5EF4-FFF2-40B4-BE49-F238E27FC236}">
                <a16:creationId xmlns:a16="http://schemas.microsoft.com/office/drawing/2014/main" id="{25AD5CBB-882B-0FCA-BEB7-D80E3D5A90D1}"/>
              </a:ext>
            </a:extLst>
          </p:cNvPr>
          <p:cNvSpPr txBox="1"/>
          <p:nvPr/>
        </p:nvSpPr>
        <p:spPr>
          <a:xfrm>
            <a:off x="445770" y="1387555"/>
            <a:ext cx="6600826" cy="1523494"/>
          </a:xfrm>
          <a:prstGeom prst="rect">
            <a:avLst/>
          </a:prstGeom>
          <a:noFill/>
        </p:spPr>
        <p:txBody>
          <a:bodyPr wrap="square">
            <a:spAutoFit/>
          </a:bodyPr>
          <a:lstStyle/>
          <a:p>
            <a:pPr algn="just"/>
            <a:r>
              <a:rPr lang="pt-BR" sz="1300" b="1" kern="1200" dirty="0">
                <a:solidFill>
                  <a:schemeClr val="accent2"/>
                </a:solidFill>
                <a:latin typeface="+mn-lt"/>
                <a:ea typeface="+mn-ea"/>
                <a:cs typeface="+mn-cs"/>
              </a:rPr>
              <a:t>Observar a </a:t>
            </a:r>
            <a:r>
              <a:rPr kumimoji="0" lang="pt-BR" sz="1300" b="1" i="0" u="none" strike="noStrike" kern="1200" cap="none" spc="0" normalizeH="0" baseline="0" noProof="0" dirty="0">
                <a:ln>
                  <a:noFill/>
                </a:ln>
                <a:solidFill>
                  <a:schemeClr val="accent2"/>
                </a:solidFill>
                <a:effectLst/>
                <a:uLnTx/>
                <a:uFillTx/>
                <a:latin typeface="+mn-lt"/>
                <a:ea typeface="+mn-ea"/>
                <a:cs typeface="+mn-cs"/>
              </a:rPr>
              <a:t>localidade e separar os grupos por ordem de prioridade</a:t>
            </a:r>
            <a:r>
              <a:rPr kumimoji="0" lang="pt-BR" sz="1300" b="1" i="0" u="none" strike="noStrike" kern="1200" cap="none" spc="0" normalizeH="0" noProof="0" dirty="0">
                <a:ln>
                  <a:noFill/>
                </a:ln>
                <a:solidFill>
                  <a:schemeClr val="accent2"/>
                </a:solidFill>
                <a:effectLst/>
                <a:uLnTx/>
                <a:uFillTx/>
                <a:latin typeface="+mn-lt"/>
                <a:ea typeface="+mn-ea"/>
                <a:cs typeface="+mn-cs"/>
              </a:rPr>
              <a:t> -</a:t>
            </a:r>
            <a:r>
              <a:rPr kumimoji="0" lang="pt-BR" sz="1300" b="1" i="0" u="none" strike="noStrike" kern="1200" cap="none" spc="0" normalizeH="0" baseline="0" noProof="0" dirty="0">
                <a:ln>
                  <a:noFill/>
                </a:ln>
                <a:solidFill>
                  <a:schemeClr val="accent2"/>
                </a:solidFill>
                <a:effectLst/>
                <a:uLnTx/>
                <a:uFillTx/>
                <a:latin typeface="+mn-lt"/>
                <a:ea typeface="+mn-ea"/>
                <a:cs typeface="+mn-cs"/>
              </a:rPr>
              <a:t> em blocos</a:t>
            </a:r>
            <a:r>
              <a:rPr kumimoji="0" lang="pt-BR" i="0" u="none" strike="noStrike" kern="1200" cap="none" spc="0" normalizeH="0" baseline="0" noProof="0" dirty="0">
                <a:ln>
                  <a:noFill/>
                </a:ln>
                <a:solidFill>
                  <a:schemeClr val="accent2"/>
                </a:solidFill>
                <a:effectLst/>
                <a:uLnTx/>
                <a:uFillTx/>
                <a:latin typeface="+mn-lt"/>
                <a:ea typeface="+mn-ea"/>
                <a:cs typeface="+mn-cs"/>
              </a:rPr>
              <a:t>.</a:t>
            </a:r>
          </a:p>
          <a:p>
            <a:pPr algn="just"/>
            <a:endParaRPr kumimoji="0" lang="pt-BR" sz="900" i="0" u="none" strike="noStrike" kern="1200" cap="none" spc="0" normalizeH="0" baseline="0" noProof="0" dirty="0">
              <a:ln>
                <a:noFill/>
              </a:ln>
              <a:solidFill>
                <a:schemeClr val="accent2"/>
              </a:solidFill>
              <a:effectLst/>
              <a:uLnTx/>
              <a:uFillTx/>
              <a:latin typeface="+mn-lt"/>
              <a:ea typeface="+mn-ea"/>
              <a:cs typeface="+mn-cs"/>
            </a:endParaRPr>
          </a:p>
          <a:p>
            <a:pPr indent="268288" algn="just"/>
            <a:r>
              <a:rPr lang="pt-BR" b="1" dirty="0">
                <a:solidFill>
                  <a:schemeClr val="accent2"/>
                </a:solidFill>
                <a:latin typeface="+mn-lt"/>
              </a:rPr>
              <a:t>1º</a:t>
            </a:r>
            <a:r>
              <a:rPr lang="pt-BR" dirty="0">
                <a:solidFill>
                  <a:schemeClr val="accent2"/>
                </a:solidFill>
                <a:latin typeface="+mn-lt"/>
              </a:rPr>
              <a:t> fornecedores </a:t>
            </a:r>
            <a:r>
              <a:rPr lang="pt-BR" u="sng" dirty="0">
                <a:solidFill>
                  <a:schemeClr val="accent2"/>
                </a:solidFill>
                <a:latin typeface="+mn-lt"/>
              </a:rPr>
              <a:t>locais</a:t>
            </a:r>
            <a:r>
              <a:rPr lang="pt-BR" dirty="0">
                <a:solidFill>
                  <a:schemeClr val="accent2"/>
                </a:solidFill>
                <a:latin typeface="+mn-lt"/>
              </a:rPr>
              <a:t>;</a:t>
            </a:r>
          </a:p>
          <a:p>
            <a:pPr indent="268288" algn="just"/>
            <a:r>
              <a:rPr lang="pt-BR" b="1" dirty="0">
                <a:solidFill>
                  <a:schemeClr val="accent2"/>
                </a:solidFill>
                <a:latin typeface="+mn-lt"/>
              </a:rPr>
              <a:t>2º</a:t>
            </a:r>
            <a:r>
              <a:rPr lang="pt-BR" dirty="0">
                <a:solidFill>
                  <a:schemeClr val="accent2"/>
                </a:solidFill>
                <a:latin typeface="+mn-lt"/>
              </a:rPr>
              <a:t> fornecedores Região Geográfica </a:t>
            </a:r>
            <a:r>
              <a:rPr lang="pt-BR" u="sng" dirty="0">
                <a:solidFill>
                  <a:schemeClr val="accent2"/>
                </a:solidFill>
                <a:latin typeface="+mn-lt"/>
              </a:rPr>
              <a:t>Imediata</a:t>
            </a:r>
            <a:r>
              <a:rPr lang="pt-BR" dirty="0">
                <a:solidFill>
                  <a:schemeClr val="accent2"/>
                </a:solidFill>
                <a:latin typeface="+mn-lt"/>
              </a:rPr>
              <a:t>; </a:t>
            </a:r>
          </a:p>
          <a:p>
            <a:pPr indent="268288" algn="just"/>
            <a:r>
              <a:rPr lang="pt-BR" b="1" dirty="0">
                <a:solidFill>
                  <a:schemeClr val="accent2"/>
                </a:solidFill>
                <a:latin typeface="+mn-lt"/>
              </a:rPr>
              <a:t>3º</a:t>
            </a:r>
            <a:r>
              <a:rPr lang="pt-BR" dirty="0">
                <a:solidFill>
                  <a:schemeClr val="accent2"/>
                </a:solidFill>
                <a:latin typeface="+mn-lt"/>
              </a:rPr>
              <a:t> fornecedores Região Geográfica </a:t>
            </a:r>
            <a:r>
              <a:rPr lang="pt-BR" u="sng" dirty="0">
                <a:solidFill>
                  <a:schemeClr val="accent2"/>
                </a:solidFill>
                <a:latin typeface="+mn-lt"/>
              </a:rPr>
              <a:t>Intermediária</a:t>
            </a:r>
            <a:r>
              <a:rPr lang="pt-BR" dirty="0">
                <a:solidFill>
                  <a:schemeClr val="accent2"/>
                </a:solidFill>
                <a:latin typeface="+mn-lt"/>
              </a:rPr>
              <a:t>;</a:t>
            </a:r>
          </a:p>
          <a:p>
            <a:pPr indent="268288" algn="just"/>
            <a:r>
              <a:rPr lang="pt-BR" b="1" dirty="0">
                <a:solidFill>
                  <a:schemeClr val="accent2"/>
                </a:solidFill>
                <a:latin typeface="+mn-lt"/>
              </a:rPr>
              <a:t>4º</a:t>
            </a:r>
            <a:r>
              <a:rPr lang="pt-BR" dirty="0">
                <a:solidFill>
                  <a:schemeClr val="accent2"/>
                </a:solidFill>
                <a:latin typeface="+mn-lt"/>
              </a:rPr>
              <a:t> projetos do </a:t>
            </a:r>
            <a:r>
              <a:rPr lang="pt-BR" u="sng" dirty="0">
                <a:solidFill>
                  <a:schemeClr val="accent2"/>
                </a:solidFill>
                <a:latin typeface="+mn-lt"/>
              </a:rPr>
              <a:t>estado</a:t>
            </a:r>
            <a:r>
              <a:rPr lang="pt-BR" dirty="0">
                <a:solidFill>
                  <a:schemeClr val="accent2"/>
                </a:solidFill>
                <a:latin typeface="+mn-lt"/>
              </a:rPr>
              <a:t>;</a:t>
            </a:r>
          </a:p>
          <a:p>
            <a:pPr indent="268288" algn="just"/>
            <a:r>
              <a:rPr lang="pt-BR" b="1" dirty="0">
                <a:solidFill>
                  <a:schemeClr val="accent2"/>
                </a:solidFill>
                <a:latin typeface="+mn-lt"/>
              </a:rPr>
              <a:t>5º</a:t>
            </a:r>
            <a:r>
              <a:rPr lang="pt-BR" dirty="0">
                <a:solidFill>
                  <a:schemeClr val="accent2"/>
                </a:solidFill>
                <a:latin typeface="+mn-lt"/>
              </a:rPr>
              <a:t> projetos do </a:t>
            </a:r>
            <a:r>
              <a:rPr lang="pt-BR" u="sng" dirty="0">
                <a:solidFill>
                  <a:schemeClr val="accent2"/>
                </a:solidFill>
                <a:latin typeface="+mn-lt"/>
              </a:rPr>
              <a:t>País</a:t>
            </a:r>
            <a:r>
              <a:rPr lang="pt-BR" dirty="0">
                <a:solidFill>
                  <a:schemeClr val="accent2"/>
                </a:solidFill>
                <a:latin typeface="+mn-lt"/>
              </a:rPr>
              <a:t>.</a:t>
            </a:r>
            <a:endParaRPr kumimoji="0" lang="pt-BR" i="0" u="none" strike="noStrike" kern="1200" cap="none" spc="0" normalizeH="0" baseline="0" noProof="0" dirty="0">
              <a:ln>
                <a:noFill/>
              </a:ln>
              <a:solidFill>
                <a:schemeClr val="accent2"/>
              </a:solidFill>
              <a:effectLst/>
              <a:uLnTx/>
              <a:uFillTx/>
              <a:latin typeface="+mn-lt"/>
              <a:ea typeface="+mn-ea"/>
              <a:cs typeface="+mn-cs"/>
            </a:endParaRPr>
          </a:p>
        </p:txBody>
      </p:sp>
      <p:sp>
        <p:nvSpPr>
          <p:cNvPr id="6" name="Seta: para Baixo 5">
            <a:extLst>
              <a:ext uri="{FF2B5EF4-FFF2-40B4-BE49-F238E27FC236}">
                <a16:creationId xmlns:a16="http://schemas.microsoft.com/office/drawing/2014/main" id="{C3527517-34AD-8D9B-8199-F544E7435D23}"/>
              </a:ext>
            </a:extLst>
          </p:cNvPr>
          <p:cNvSpPr/>
          <p:nvPr/>
        </p:nvSpPr>
        <p:spPr>
          <a:xfrm>
            <a:off x="503859" y="1869664"/>
            <a:ext cx="272444" cy="1023293"/>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1" name="Imagem 10">
            <a:extLst>
              <a:ext uri="{FF2B5EF4-FFF2-40B4-BE49-F238E27FC236}">
                <a16:creationId xmlns:a16="http://schemas.microsoft.com/office/drawing/2014/main" id="{4BD67A85-4BA6-E860-8695-389E54843032}"/>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5900"/>
                    </a14:imgEffect>
                    <a14:imgEffect>
                      <a14:saturation sat="200000"/>
                    </a14:imgEffect>
                  </a14:imgLayer>
                </a14:imgProps>
              </a:ext>
            </a:extLst>
          </a:blip>
          <a:stretch>
            <a:fillRect/>
          </a:stretch>
        </p:blipFill>
        <p:spPr>
          <a:xfrm>
            <a:off x="776303" y="2917008"/>
            <a:ext cx="6789166" cy="2044362"/>
          </a:xfrm>
          <a:prstGeom prst="rect">
            <a:avLst/>
          </a:prstGeom>
          <a:ln w="3175">
            <a:solidFill>
              <a:schemeClr val="tx2">
                <a:lumMod val="75000"/>
              </a:schemeClr>
            </a:solidFill>
          </a:ln>
        </p:spPr>
      </p:pic>
      <p:sp>
        <p:nvSpPr>
          <p:cNvPr id="18" name="Fluxograma: Dados Armazenados 17">
            <a:extLst>
              <a:ext uri="{FF2B5EF4-FFF2-40B4-BE49-F238E27FC236}">
                <a16:creationId xmlns:a16="http://schemas.microsoft.com/office/drawing/2014/main" id="{D62D4F84-DFEC-F91B-8A9A-7AD0CFBF0D86}"/>
              </a:ext>
            </a:extLst>
          </p:cNvPr>
          <p:cNvSpPr/>
          <p:nvPr/>
        </p:nvSpPr>
        <p:spPr>
          <a:xfrm>
            <a:off x="6893388" y="1608180"/>
            <a:ext cx="2285999" cy="1230834"/>
          </a:xfrm>
          <a:prstGeom prst="flowChartOnlineStorage">
            <a:avLst/>
          </a:prstGeom>
          <a:solidFill>
            <a:srgbClr val="EAEF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DC029D16-02ED-DF01-77EE-7D589705B7BC}"/>
              </a:ext>
            </a:extLst>
          </p:cNvPr>
          <p:cNvPicPr>
            <a:picLocks noChangeAspect="1"/>
          </p:cNvPicPr>
          <p:nvPr/>
        </p:nvPicPr>
        <p:blipFill>
          <a:blip r:embed="rId12"/>
          <a:stretch>
            <a:fillRect/>
          </a:stretch>
        </p:blipFill>
        <p:spPr>
          <a:xfrm>
            <a:off x="7198464" y="1623923"/>
            <a:ext cx="1829055" cy="1199347"/>
          </a:xfrm>
          <a:prstGeom prst="rect">
            <a:avLst/>
          </a:prstGeom>
          <a:solidFill>
            <a:srgbClr val="EAEF1D"/>
          </a:solidFill>
        </p:spPr>
      </p:pic>
      <p:sp>
        <p:nvSpPr>
          <p:cNvPr id="22" name="CaixaDeTexto 21">
            <a:extLst>
              <a:ext uri="{FF2B5EF4-FFF2-40B4-BE49-F238E27FC236}">
                <a16:creationId xmlns:a16="http://schemas.microsoft.com/office/drawing/2014/main" id="{ADC26B19-BF46-2673-36EA-0E2A9CD9A0D1}"/>
              </a:ext>
            </a:extLst>
          </p:cNvPr>
          <p:cNvSpPr txBox="1"/>
          <p:nvPr/>
        </p:nvSpPr>
        <p:spPr>
          <a:xfrm>
            <a:off x="7225612" y="1668045"/>
            <a:ext cx="1774759" cy="1138773"/>
          </a:xfrm>
          <a:prstGeom prst="rect">
            <a:avLst/>
          </a:prstGeom>
          <a:solidFill>
            <a:srgbClr val="EAEF1D"/>
          </a:solidFill>
        </p:spPr>
        <p:txBody>
          <a:bodyPr wrap="square">
            <a:spAutoFit/>
          </a:bodyPr>
          <a:lstStyle/>
          <a:p>
            <a:pPr algn="ctr"/>
            <a:r>
              <a:rPr lang="pt-BR" b="1" dirty="0"/>
              <a:t>REGIÕES GEOGRÁFICAS</a:t>
            </a:r>
          </a:p>
          <a:p>
            <a:pPr algn="ctr"/>
            <a:endParaRPr lang="pt-BR" sz="400" dirty="0"/>
          </a:p>
          <a:p>
            <a:pPr algn="ctr"/>
            <a:r>
              <a:rPr lang="pt-BR" sz="1200" dirty="0"/>
              <a:t>Instituto Brasileiro de Geografia e Estatística (IBGE 2017) </a:t>
            </a:r>
          </a:p>
        </p:txBody>
      </p:sp>
      <p:sp>
        <p:nvSpPr>
          <p:cNvPr id="15" name="CaixaDeTexto 14">
            <a:extLst>
              <a:ext uri="{FF2B5EF4-FFF2-40B4-BE49-F238E27FC236}">
                <a16:creationId xmlns:a16="http://schemas.microsoft.com/office/drawing/2014/main" id="{088C5C94-6856-5A89-E9FF-AD9C2B358744}"/>
              </a:ext>
            </a:extLst>
          </p:cNvPr>
          <p:cNvSpPr txBox="1"/>
          <p:nvPr/>
        </p:nvSpPr>
        <p:spPr>
          <a:xfrm>
            <a:off x="675188" y="4928243"/>
            <a:ext cx="6253307" cy="200055"/>
          </a:xfrm>
          <a:prstGeom prst="rect">
            <a:avLst/>
          </a:prstGeom>
          <a:noFill/>
          <a:ln w="19050">
            <a:noFill/>
          </a:ln>
        </p:spPr>
        <p:txBody>
          <a:bodyPr wrap="square">
            <a:spAutoFit/>
          </a:bodyPr>
          <a:lstStyle/>
          <a:p>
            <a:pPr algn="just"/>
            <a:r>
              <a:rPr lang="pt-BR" sz="700" b="1" dirty="0"/>
              <a:t>Fonte: </a:t>
            </a:r>
            <a:r>
              <a:rPr lang="pt-BR" sz="700" dirty="0">
                <a:hlinkClick r:id="rId13"/>
              </a:rPr>
              <a:t>https://www.gov.br/fnde/pt-br/acesso-a-informacao/acoes-e-programas/programas/pnae/consultas/regioes-ibge-pnae</a:t>
            </a:r>
            <a:r>
              <a:rPr lang="pt-BR" sz="700" dirty="0"/>
              <a:t> </a:t>
            </a:r>
          </a:p>
        </p:txBody>
      </p:sp>
    </p:spTree>
    <p:extLst>
      <p:ext uri="{BB962C8B-B14F-4D97-AF65-F5344CB8AC3E}">
        <p14:creationId xmlns:p14="http://schemas.microsoft.com/office/powerpoint/2010/main" val="2316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28066"/>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pic>
        <p:nvPicPr>
          <p:cNvPr id="24" name="Imagem 23">
            <a:extLst>
              <a:ext uri="{FF2B5EF4-FFF2-40B4-BE49-F238E27FC236}">
                <a16:creationId xmlns:a16="http://schemas.microsoft.com/office/drawing/2014/main" id="{A7A18938-29DA-0EE3-B652-EBE4E106AFA7}"/>
              </a:ext>
            </a:extLst>
          </p:cNvPr>
          <p:cNvPicPr>
            <a:picLocks noChangeAspect="1"/>
          </p:cNvPicPr>
          <p:nvPr/>
        </p:nvPicPr>
        <p:blipFill>
          <a:blip r:embed="rId7"/>
          <a:stretch>
            <a:fillRect/>
          </a:stretch>
        </p:blipFill>
        <p:spPr>
          <a:xfrm>
            <a:off x="240030" y="40188"/>
            <a:ext cx="308609" cy="737050"/>
          </a:xfrm>
          <a:prstGeom prst="rect">
            <a:avLst/>
          </a:prstGeom>
        </p:spPr>
      </p:pic>
      <p:pic>
        <p:nvPicPr>
          <p:cNvPr id="4" name="Imagem 3">
            <a:extLst>
              <a:ext uri="{FF2B5EF4-FFF2-40B4-BE49-F238E27FC236}">
                <a16:creationId xmlns:a16="http://schemas.microsoft.com/office/drawing/2014/main" id="{A6B19352-E131-541A-A49B-E0840F8E2BB2}"/>
              </a:ext>
            </a:extLst>
          </p:cNvPr>
          <p:cNvPicPr>
            <a:picLocks noChangeAspect="1"/>
          </p:cNvPicPr>
          <p:nvPr/>
        </p:nvPicPr>
        <p:blipFill>
          <a:blip r:embed="rId8"/>
          <a:stretch>
            <a:fillRect/>
          </a:stretch>
        </p:blipFill>
        <p:spPr>
          <a:xfrm>
            <a:off x="5726430" y="137849"/>
            <a:ext cx="468630" cy="679584"/>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30" y="40192"/>
            <a:ext cx="5955030" cy="737048"/>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7"/>
          <a:stretch>
            <a:fillRect/>
          </a:stretch>
        </p:blipFill>
        <p:spPr>
          <a:xfrm>
            <a:off x="240031" y="107651"/>
            <a:ext cx="205739" cy="63175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9"/>
          <a:stretch>
            <a:fillRect/>
          </a:stretch>
        </p:blipFill>
        <p:spPr>
          <a:xfrm>
            <a:off x="445771" y="40185"/>
            <a:ext cx="931660" cy="731518"/>
          </a:xfrm>
          <a:prstGeom prst="rect">
            <a:avLst/>
          </a:prstGeom>
        </p:spPr>
      </p:pic>
      <p:sp>
        <p:nvSpPr>
          <p:cNvPr id="6" name="Seta: para Baixo 5">
            <a:extLst>
              <a:ext uri="{FF2B5EF4-FFF2-40B4-BE49-F238E27FC236}">
                <a16:creationId xmlns:a16="http://schemas.microsoft.com/office/drawing/2014/main" id="{C3527517-34AD-8D9B-8199-F544E7435D23}"/>
              </a:ext>
            </a:extLst>
          </p:cNvPr>
          <p:cNvSpPr/>
          <p:nvPr/>
        </p:nvSpPr>
        <p:spPr>
          <a:xfrm>
            <a:off x="8698206" y="1994566"/>
            <a:ext cx="300418" cy="2444511"/>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CaixaDeTexto 13">
            <a:extLst>
              <a:ext uri="{FF2B5EF4-FFF2-40B4-BE49-F238E27FC236}">
                <a16:creationId xmlns:a16="http://schemas.microsoft.com/office/drawing/2014/main" id="{12403778-95F2-5F2E-4FD0-F617DCF0D8A9}"/>
              </a:ext>
            </a:extLst>
          </p:cNvPr>
          <p:cNvSpPr txBox="1"/>
          <p:nvPr/>
        </p:nvSpPr>
        <p:spPr>
          <a:xfrm>
            <a:off x="445770" y="982087"/>
            <a:ext cx="8332780" cy="523220"/>
          </a:xfrm>
          <a:prstGeom prst="rect">
            <a:avLst/>
          </a:prstGeom>
          <a:noFill/>
        </p:spPr>
        <p:txBody>
          <a:bodyPr wrap="square">
            <a:spAutoFit/>
          </a:bodyPr>
          <a:lstStyle/>
          <a:p>
            <a:r>
              <a:rPr lang="pt-BR" b="1" dirty="0"/>
              <a:t>Segundo procedimento, no caso de haver concorrência entre fornecedores(as) em cada bloco, aplica-se: </a:t>
            </a:r>
          </a:p>
        </p:txBody>
      </p:sp>
      <p:cxnSp>
        <p:nvCxnSpPr>
          <p:cNvPr id="41" name="Conector reto 40">
            <a:extLst>
              <a:ext uri="{FF2B5EF4-FFF2-40B4-BE49-F238E27FC236}">
                <a16:creationId xmlns:a16="http://schemas.microsoft.com/office/drawing/2014/main" id="{859BA912-F9B1-9486-C3DF-BBF56BEB0FFB}"/>
              </a:ext>
            </a:extLst>
          </p:cNvPr>
          <p:cNvCxnSpPr>
            <a:cxnSpLocks/>
          </p:cNvCxnSpPr>
          <p:nvPr/>
        </p:nvCxnSpPr>
        <p:spPr>
          <a:xfrm flipV="1">
            <a:off x="2280146" y="2947699"/>
            <a:ext cx="12753" cy="723031"/>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372AA73E-8746-6EAD-8F98-BB89EDA0D50E}"/>
              </a:ext>
            </a:extLst>
          </p:cNvPr>
          <p:cNvCxnSpPr>
            <a:cxnSpLocks/>
          </p:cNvCxnSpPr>
          <p:nvPr/>
        </p:nvCxnSpPr>
        <p:spPr>
          <a:xfrm flipH="1" flipV="1">
            <a:off x="2280146" y="2405192"/>
            <a:ext cx="12753" cy="811630"/>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ECA9FFCC-DF44-35A5-4416-30F7413D5CBB}"/>
              </a:ext>
            </a:extLst>
          </p:cNvPr>
          <p:cNvCxnSpPr>
            <a:cxnSpLocks/>
          </p:cNvCxnSpPr>
          <p:nvPr/>
        </p:nvCxnSpPr>
        <p:spPr>
          <a:xfrm>
            <a:off x="2280146" y="3670730"/>
            <a:ext cx="624589" cy="0"/>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id="{606DFC25-5442-B7CB-E59C-DBAF63D8CD74}"/>
              </a:ext>
            </a:extLst>
          </p:cNvPr>
          <p:cNvCxnSpPr>
            <a:cxnSpLocks/>
          </p:cNvCxnSpPr>
          <p:nvPr/>
        </p:nvCxnSpPr>
        <p:spPr>
          <a:xfrm flipH="1">
            <a:off x="2292899" y="2955652"/>
            <a:ext cx="598842" cy="0"/>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cxnSp>
        <p:nvCxnSpPr>
          <p:cNvPr id="69" name="Conector reto 68">
            <a:extLst>
              <a:ext uri="{FF2B5EF4-FFF2-40B4-BE49-F238E27FC236}">
                <a16:creationId xmlns:a16="http://schemas.microsoft.com/office/drawing/2014/main" id="{BA90A3B9-7375-CC3E-2132-B023498D2CE8}"/>
              </a:ext>
            </a:extLst>
          </p:cNvPr>
          <p:cNvCxnSpPr>
            <a:cxnSpLocks/>
          </p:cNvCxnSpPr>
          <p:nvPr/>
        </p:nvCxnSpPr>
        <p:spPr>
          <a:xfrm flipH="1" flipV="1">
            <a:off x="1791661" y="2950933"/>
            <a:ext cx="524198" cy="9439"/>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cxnSp>
        <p:nvCxnSpPr>
          <p:cNvPr id="70" name="Conector reto 69">
            <a:extLst>
              <a:ext uri="{FF2B5EF4-FFF2-40B4-BE49-F238E27FC236}">
                <a16:creationId xmlns:a16="http://schemas.microsoft.com/office/drawing/2014/main" id="{F78AFBBA-B752-2D4F-E7FA-6D5DECB03868}"/>
              </a:ext>
            </a:extLst>
          </p:cNvPr>
          <p:cNvCxnSpPr>
            <a:cxnSpLocks/>
          </p:cNvCxnSpPr>
          <p:nvPr/>
        </p:nvCxnSpPr>
        <p:spPr>
          <a:xfrm flipH="1">
            <a:off x="2292899" y="2405193"/>
            <a:ext cx="649878" cy="0"/>
          </a:xfrm>
          <a:prstGeom prst="line">
            <a:avLst/>
          </a:prstGeom>
          <a:ln w="38100">
            <a:solidFill>
              <a:srgbClr val="E0DD4E"/>
            </a:solidFill>
          </a:ln>
        </p:spPr>
        <p:style>
          <a:lnRef idx="1">
            <a:schemeClr val="accent1"/>
          </a:lnRef>
          <a:fillRef idx="0">
            <a:schemeClr val="accent1"/>
          </a:fillRef>
          <a:effectRef idx="0">
            <a:schemeClr val="accent1"/>
          </a:effectRef>
          <a:fontRef idx="minor">
            <a:schemeClr val="tx1"/>
          </a:fontRef>
        </p:style>
      </p:cxnSp>
      <p:sp>
        <p:nvSpPr>
          <p:cNvPr id="9" name="Retângulo: Cantos Arredondados 8">
            <a:extLst>
              <a:ext uri="{FF2B5EF4-FFF2-40B4-BE49-F238E27FC236}">
                <a16:creationId xmlns:a16="http://schemas.microsoft.com/office/drawing/2014/main" id="{DFDD3A0A-4219-9E28-5DD5-F79C6CDF9CBC}"/>
              </a:ext>
            </a:extLst>
          </p:cNvPr>
          <p:cNvSpPr/>
          <p:nvPr/>
        </p:nvSpPr>
        <p:spPr>
          <a:xfrm>
            <a:off x="2780704" y="1882721"/>
            <a:ext cx="5917502" cy="2604028"/>
          </a:xfrm>
          <a:prstGeom prst="roundRect">
            <a:avLst/>
          </a:prstGeom>
          <a:solidFill>
            <a:srgbClr val="F6F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lgn="just">
              <a:lnSpc>
                <a:spcPct val="150000"/>
              </a:lnSpc>
            </a:pPr>
            <a:r>
              <a:rPr lang="pt-BR" sz="1200" b="1" dirty="0">
                <a:solidFill>
                  <a:schemeClr val="bg2"/>
                </a:solidFill>
                <a:latin typeface="+mn-lt"/>
              </a:rPr>
              <a:t>1ª</a:t>
            </a:r>
            <a:r>
              <a:rPr lang="pt-BR" sz="1200" dirty="0">
                <a:solidFill>
                  <a:schemeClr val="bg2"/>
                </a:solidFill>
                <a:latin typeface="+mn-lt"/>
              </a:rPr>
              <a:t> Assentamentos de reforma agrária, comunidades tradicionais indígenas ou comunidades quilombolas, e, </a:t>
            </a:r>
            <a:r>
              <a:rPr lang="pt-BR" sz="1200" u="sng" dirty="0">
                <a:solidFill>
                  <a:schemeClr val="bg2"/>
                </a:solidFill>
                <a:latin typeface="+mn-lt"/>
              </a:rPr>
              <a:t>grupos formais e informais de mulheres rurais</a:t>
            </a:r>
            <a:r>
              <a:rPr lang="pt-BR" sz="1100" dirty="0">
                <a:solidFill>
                  <a:schemeClr val="bg2"/>
                </a:solidFill>
                <a:latin typeface="+mn-lt"/>
              </a:rPr>
              <a:t>.</a:t>
            </a:r>
          </a:p>
          <a:p>
            <a:pPr marL="182563" indent="-182563" algn="just">
              <a:lnSpc>
                <a:spcPct val="150000"/>
              </a:lnSpc>
            </a:pPr>
            <a:endParaRPr lang="pt-BR" sz="600" dirty="0">
              <a:solidFill>
                <a:schemeClr val="bg2"/>
              </a:solidFill>
              <a:latin typeface="+mn-lt"/>
            </a:endParaRPr>
          </a:p>
          <a:p>
            <a:pPr marL="182563" indent="-182563" algn="just">
              <a:lnSpc>
                <a:spcPct val="150000"/>
              </a:lnSpc>
            </a:pPr>
            <a:r>
              <a:rPr lang="pt-BR" sz="1200" b="1" dirty="0">
                <a:solidFill>
                  <a:schemeClr val="bg2"/>
                </a:solidFill>
              </a:rPr>
              <a:t>2ª</a:t>
            </a:r>
            <a:r>
              <a:rPr lang="pt-BR" sz="1200" dirty="0">
                <a:solidFill>
                  <a:schemeClr val="bg2"/>
                </a:solidFill>
              </a:rPr>
              <a:t> Fornecedores(as) de gêneros alimentícios certificados como orgânicos.</a:t>
            </a:r>
          </a:p>
          <a:p>
            <a:pPr marL="182563" indent="-182563" algn="just">
              <a:lnSpc>
                <a:spcPct val="150000"/>
              </a:lnSpc>
            </a:pPr>
            <a:endParaRPr lang="pt-BR" sz="900" dirty="0">
              <a:solidFill>
                <a:schemeClr val="bg2"/>
              </a:solidFill>
            </a:endParaRPr>
          </a:p>
          <a:p>
            <a:pPr marL="182563" indent="261938" algn="just">
              <a:lnSpc>
                <a:spcPct val="150000"/>
              </a:lnSpc>
            </a:pPr>
            <a:r>
              <a:rPr lang="pt-BR" sz="1200" dirty="0">
                <a:solidFill>
                  <a:schemeClr val="bg2"/>
                </a:solidFill>
              </a:rPr>
              <a:t>1. fornecedores de grupos formais (cooperativas/associações, EFR) </a:t>
            </a:r>
          </a:p>
          <a:p>
            <a:pPr marL="182563" indent="-182563" algn="just">
              <a:lnSpc>
                <a:spcPct val="150000"/>
              </a:lnSpc>
            </a:pPr>
            <a:r>
              <a:rPr lang="pt-BR" sz="1200" b="1" dirty="0">
                <a:solidFill>
                  <a:schemeClr val="bg2"/>
                </a:solidFill>
              </a:rPr>
              <a:t>3º</a:t>
            </a:r>
            <a:r>
              <a:rPr lang="pt-BR" sz="1200" dirty="0">
                <a:solidFill>
                  <a:schemeClr val="bg2"/>
                </a:solidFill>
              </a:rPr>
              <a:t>       2.  grupo informal </a:t>
            </a:r>
          </a:p>
          <a:p>
            <a:pPr marL="182563" indent="261938" algn="just">
              <a:lnSpc>
                <a:spcPct val="150000"/>
              </a:lnSpc>
            </a:pPr>
            <a:r>
              <a:rPr lang="pt-BR" sz="1200" dirty="0">
                <a:solidFill>
                  <a:schemeClr val="bg2"/>
                </a:solidFill>
              </a:rPr>
              <a:t>3. fornecedor individual</a:t>
            </a:r>
          </a:p>
          <a:p>
            <a:pPr marL="182563" indent="261938" algn="just">
              <a:lnSpc>
                <a:spcPct val="150000"/>
              </a:lnSpc>
            </a:pPr>
            <a:r>
              <a:rPr lang="pt-BR" sz="1200" dirty="0">
                <a:solidFill>
                  <a:schemeClr val="bg2"/>
                </a:solidFill>
              </a:rPr>
              <a:t>4. cooperativa central.​</a:t>
            </a:r>
          </a:p>
        </p:txBody>
      </p:sp>
      <p:pic>
        <p:nvPicPr>
          <p:cNvPr id="32" name="Imagem 31">
            <a:extLst>
              <a:ext uri="{FF2B5EF4-FFF2-40B4-BE49-F238E27FC236}">
                <a16:creationId xmlns:a16="http://schemas.microsoft.com/office/drawing/2014/main" id="{DAEE76D3-CE9D-CD9B-AE13-5068C1B72850}"/>
              </a:ext>
            </a:extLst>
          </p:cNvPr>
          <p:cNvPicPr>
            <a:picLocks noChangeAspect="1"/>
          </p:cNvPicPr>
          <p:nvPr/>
        </p:nvPicPr>
        <p:blipFill>
          <a:blip r:embed="rId10"/>
          <a:stretch>
            <a:fillRect/>
          </a:stretch>
        </p:blipFill>
        <p:spPr>
          <a:xfrm>
            <a:off x="643826" y="2030406"/>
            <a:ext cx="1303010" cy="2353882"/>
          </a:xfrm>
          <a:prstGeom prst="rect">
            <a:avLst/>
          </a:prstGeom>
        </p:spPr>
      </p:pic>
      <p:sp>
        <p:nvSpPr>
          <p:cNvPr id="52" name="Chave Esquerda 51">
            <a:extLst>
              <a:ext uri="{FF2B5EF4-FFF2-40B4-BE49-F238E27FC236}">
                <a16:creationId xmlns:a16="http://schemas.microsoft.com/office/drawing/2014/main" id="{646398FA-2251-3161-F575-8985B0750629}"/>
              </a:ext>
            </a:extLst>
          </p:cNvPr>
          <p:cNvSpPr/>
          <p:nvPr/>
        </p:nvSpPr>
        <p:spPr>
          <a:xfrm>
            <a:off x="3136768" y="3216822"/>
            <a:ext cx="255772" cy="112004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3" name="CaixaDeTexto 2">
            <a:extLst>
              <a:ext uri="{FF2B5EF4-FFF2-40B4-BE49-F238E27FC236}">
                <a16:creationId xmlns:a16="http://schemas.microsoft.com/office/drawing/2014/main" id="{E9C76382-3AFB-9E5B-B524-DE01E352BBA5}"/>
              </a:ext>
            </a:extLst>
          </p:cNvPr>
          <p:cNvSpPr txBox="1"/>
          <p:nvPr/>
        </p:nvSpPr>
        <p:spPr>
          <a:xfrm flipH="1">
            <a:off x="411479" y="222293"/>
            <a:ext cx="5452110"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Procedimento de seleção dos(as) agricultores(as) familiares</a:t>
            </a:r>
          </a:p>
        </p:txBody>
      </p:sp>
    </p:spTree>
    <p:extLst>
      <p:ext uri="{BB962C8B-B14F-4D97-AF65-F5344CB8AC3E}">
        <p14:creationId xmlns:p14="http://schemas.microsoft.com/office/powerpoint/2010/main" val="235107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4C0046-CA8A-4C91-1D50-B9BB6F9440BE}"/>
              </a:ext>
            </a:extLst>
          </p:cNvPr>
          <p:cNvSpPr/>
          <p:nvPr/>
        </p:nvSpPr>
        <p:spPr>
          <a:xfrm>
            <a:off x="7093131" y="4624230"/>
            <a:ext cx="1328774" cy="356981"/>
          </a:xfrm>
          <a:prstGeom prst="rect">
            <a:avLst/>
          </a:prstGeom>
          <a:solidFill>
            <a:srgbClr val="183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0329FA44-8D65-7A69-269B-956F696F35B8}"/>
              </a:ext>
            </a:extLst>
          </p:cNvPr>
          <p:cNvPicPr>
            <a:picLocks noChangeAspect="1"/>
          </p:cNvPicPr>
          <p:nvPr/>
        </p:nvPicPr>
        <p:blipFill>
          <a:blip r:embed="rId3"/>
          <a:stretch>
            <a:fillRect/>
          </a:stretch>
        </p:blipFill>
        <p:spPr>
          <a:xfrm rot="5400000">
            <a:off x="5002484" y="2729426"/>
            <a:ext cx="647790" cy="190527"/>
          </a:xfrm>
          <a:prstGeom prst="rect">
            <a:avLst/>
          </a:prstGeom>
        </p:spPr>
      </p:pic>
      <p:pic>
        <p:nvPicPr>
          <p:cNvPr id="13" name="Imagem 12" descr="Interface gráfica do usuário, Texto&#10;&#10;Descrição gerada automaticamente">
            <a:extLst>
              <a:ext uri="{FF2B5EF4-FFF2-40B4-BE49-F238E27FC236}">
                <a16:creationId xmlns:a16="http://schemas.microsoft.com/office/drawing/2014/main" id="{29EAAACE-D757-2ECC-5B4A-8D01D26B7D5F}"/>
              </a:ext>
            </a:extLst>
          </p:cNvPr>
          <p:cNvPicPr>
            <a:picLocks noChangeAspect="1"/>
          </p:cNvPicPr>
          <p:nvPr/>
        </p:nvPicPr>
        <p:blipFill>
          <a:blip r:embed="rId4"/>
          <a:stretch>
            <a:fillRect/>
          </a:stretch>
        </p:blipFill>
        <p:spPr>
          <a:xfrm>
            <a:off x="7090489" y="4663848"/>
            <a:ext cx="1226958" cy="239654"/>
          </a:xfrm>
          <a:prstGeom prst="rect">
            <a:avLst/>
          </a:prstGeom>
        </p:spPr>
      </p:pic>
      <p:sp>
        <p:nvSpPr>
          <p:cNvPr id="14" name="Retângulo: Cantos Arredondados 13">
            <a:extLst>
              <a:ext uri="{FF2B5EF4-FFF2-40B4-BE49-F238E27FC236}">
                <a16:creationId xmlns:a16="http://schemas.microsoft.com/office/drawing/2014/main" id="{E90C504E-332B-51C1-A953-8E9DEAF0F434}"/>
              </a:ext>
            </a:extLst>
          </p:cNvPr>
          <p:cNvSpPr/>
          <p:nvPr/>
        </p:nvSpPr>
        <p:spPr>
          <a:xfrm>
            <a:off x="1768923" y="407384"/>
            <a:ext cx="5821657" cy="501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b="1" dirty="0">
                <a:solidFill>
                  <a:schemeClr val="tx2">
                    <a:lumMod val="10000"/>
                  </a:schemeClr>
                </a:solidFill>
                <a:latin typeface="+mj-lt"/>
              </a:rPr>
              <a:t>Programa Nacional de Alimentação Escolar - PNAE</a:t>
            </a:r>
          </a:p>
        </p:txBody>
      </p:sp>
      <p:pic>
        <p:nvPicPr>
          <p:cNvPr id="28" name="Imagem 27">
            <a:extLst>
              <a:ext uri="{FF2B5EF4-FFF2-40B4-BE49-F238E27FC236}">
                <a16:creationId xmlns:a16="http://schemas.microsoft.com/office/drawing/2014/main" id="{52E42127-79DA-404A-0A17-248CAB55BA6D}"/>
              </a:ext>
            </a:extLst>
          </p:cNvPr>
          <p:cNvPicPr>
            <a:picLocks noChangeAspect="1"/>
          </p:cNvPicPr>
          <p:nvPr/>
        </p:nvPicPr>
        <p:blipFill>
          <a:blip r:embed="rId5"/>
          <a:stretch>
            <a:fillRect/>
          </a:stretch>
        </p:blipFill>
        <p:spPr>
          <a:xfrm>
            <a:off x="-8930" y="1394"/>
            <a:ext cx="951819" cy="5142106"/>
          </a:xfrm>
          <a:prstGeom prst="rect">
            <a:avLst/>
          </a:prstGeom>
        </p:spPr>
      </p:pic>
      <p:pic>
        <p:nvPicPr>
          <p:cNvPr id="34" name="Imagem 33">
            <a:extLst>
              <a:ext uri="{FF2B5EF4-FFF2-40B4-BE49-F238E27FC236}">
                <a16:creationId xmlns:a16="http://schemas.microsoft.com/office/drawing/2014/main" id="{B406EB19-73C6-0BDE-8826-CA6BFA811433}"/>
              </a:ext>
            </a:extLst>
          </p:cNvPr>
          <p:cNvPicPr>
            <a:picLocks noChangeAspect="1"/>
          </p:cNvPicPr>
          <p:nvPr/>
        </p:nvPicPr>
        <p:blipFill>
          <a:blip r:embed="rId6"/>
          <a:stretch>
            <a:fillRect/>
          </a:stretch>
        </p:blipFill>
        <p:spPr>
          <a:xfrm rot="10800000">
            <a:off x="-4" y="4263390"/>
            <a:ext cx="923281" cy="889134"/>
          </a:xfrm>
          <a:prstGeom prst="rect">
            <a:avLst/>
          </a:prstGeom>
        </p:spPr>
      </p:pic>
      <p:pic>
        <p:nvPicPr>
          <p:cNvPr id="6" name="Imagem 5">
            <a:extLst>
              <a:ext uri="{FF2B5EF4-FFF2-40B4-BE49-F238E27FC236}">
                <a16:creationId xmlns:a16="http://schemas.microsoft.com/office/drawing/2014/main" id="{627D84E3-CABC-8F0A-2FA8-02BB1C0F38E3}"/>
              </a:ext>
            </a:extLst>
          </p:cNvPr>
          <p:cNvPicPr>
            <a:picLocks noChangeAspect="1"/>
          </p:cNvPicPr>
          <p:nvPr/>
        </p:nvPicPr>
        <p:blipFill>
          <a:blip r:embed="rId7"/>
          <a:stretch>
            <a:fillRect/>
          </a:stretch>
        </p:blipFill>
        <p:spPr>
          <a:xfrm rot="10800000">
            <a:off x="-28203" y="3039790"/>
            <a:ext cx="951479" cy="1440770"/>
          </a:xfrm>
          <a:prstGeom prst="rect">
            <a:avLst/>
          </a:prstGeom>
        </p:spPr>
      </p:pic>
      <p:pic>
        <p:nvPicPr>
          <p:cNvPr id="18" name="Imagem 17">
            <a:extLst>
              <a:ext uri="{FF2B5EF4-FFF2-40B4-BE49-F238E27FC236}">
                <a16:creationId xmlns:a16="http://schemas.microsoft.com/office/drawing/2014/main" id="{84C537AD-00B9-C03D-2A47-A486865F0838}"/>
              </a:ext>
            </a:extLst>
          </p:cNvPr>
          <p:cNvPicPr>
            <a:picLocks noChangeAspect="1"/>
          </p:cNvPicPr>
          <p:nvPr/>
        </p:nvPicPr>
        <p:blipFill>
          <a:blip r:embed="rId8"/>
          <a:stretch>
            <a:fillRect/>
          </a:stretch>
        </p:blipFill>
        <p:spPr>
          <a:xfrm>
            <a:off x="-28542" y="1766656"/>
            <a:ext cx="951819" cy="1929947"/>
          </a:xfrm>
          <a:prstGeom prst="rect">
            <a:avLst/>
          </a:prstGeom>
        </p:spPr>
      </p:pic>
      <p:pic>
        <p:nvPicPr>
          <p:cNvPr id="24" name="Imagem 23">
            <a:extLst>
              <a:ext uri="{FF2B5EF4-FFF2-40B4-BE49-F238E27FC236}">
                <a16:creationId xmlns:a16="http://schemas.microsoft.com/office/drawing/2014/main" id="{0A1DAD0A-3B4A-351A-4638-89FF476F08B3}"/>
              </a:ext>
            </a:extLst>
          </p:cNvPr>
          <p:cNvPicPr>
            <a:picLocks noChangeAspect="1"/>
          </p:cNvPicPr>
          <p:nvPr/>
        </p:nvPicPr>
        <p:blipFill>
          <a:blip r:embed="rId9"/>
          <a:stretch>
            <a:fillRect/>
          </a:stretch>
        </p:blipFill>
        <p:spPr>
          <a:xfrm>
            <a:off x="941476" y="4944569"/>
            <a:ext cx="7651827" cy="197536"/>
          </a:xfrm>
          <a:prstGeom prst="rect">
            <a:avLst/>
          </a:prstGeom>
        </p:spPr>
      </p:pic>
      <p:pic>
        <p:nvPicPr>
          <p:cNvPr id="27" name="Imagem 26">
            <a:extLst>
              <a:ext uri="{FF2B5EF4-FFF2-40B4-BE49-F238E27FC236}">
                <a16:creationId xmlns:a16="http://schemas.microsoft.com/office/drawing/2014/main" id="{CEE4D636-07D1-A6D2-1445-B8C85EDB2B05}"/>
              </a:ext>
            </a:extLst>
          </p:cNvPr>
          <p:cNvPicPr>
            <a:picLocks noChangeAspect="1"/>
          </p:cNvPicPr>
          <p:nvPr/>
        </p:nvPicPr>
        <p:blipFill>
          <a:blip r:embed="rId9"/>
          <a:stretch>
            <a:fillRect/>
          </a:stretch>
        </p:blipFill>
        <p:spPr>
          <a:xfrm>
            <a:off x="941475" y="-4150"/>
            <a:ext cx="7738815" cy="235841"/>
          </a:xfrm>
          <a:prstGeom prst="rect">
            <a:avLst/>
          </a:prstGeom>
        </p:spPr>
      </p:pic>
      <p:pic>
        <p:nvPicPr>
          <p:cNvPr id="2" name="Imagem 1">
            <a:extLst>
              <a:ext uri="{FF2B5EF4-FFF2-40B4-BE49-F238E27FC236}">
                <a16:creationId xmlns:a16="http://schemas.microsoft.com/office/drawing/2014/main" id="{625DD319-172A-F4C7-5203-946359D69E6C}"/>
              </a:ext>
            </a:extLst>
          </p:cNvPr>
          <p:cNvPicPr>
            <a:picLocks noChangeAspect="1"/>
          </p:cNvPicPr>
          <p:nvPr/>
        </p:nvPicPr>
        <p:blipFill>
          <a:blip r:embed="rId10"/>
          <a:stretch>
            <a:fillRect/>
          </a:stretch>
        </p:blipFill>
        <p:spPr>
          <a:xfrm rot="16200000">
            <a:off x="7114211" y="1275640"/>
            <a:ext cx="3334837" cy="724741"/>
          </a:xfrm>
          <a:prstGeom prst="rect">
            <a:avLst/>
          </a:prstGeom>
        </p:spPr>
      </p:pic>
      <p:pic>
        <p:nvPicPr>
          <p:cNvPr id="11" name="Imagem 10">
            <a:extLst>
              <a:ext uri="{FF2B5EF4-FFF2-40B4-BE49-F238E27FC236}">
                <a16:creationId xmlns:a16="http://schemas.microsoft.com/office/drawing/2014/main" id="{93D031F0-9751-6B77-2BEE-DE7D29562AF3}"/>
              </a:ext>
            </a:extLst>
          </p:cNvPr>
          <p:cNvPicPr>
            <a:picLocks noChangeAspect="1"/>
          </p:cNvPicPr>
          <p:nvPr/>
        </p:nvPicPr>
        <p:blipFill>
          <a:blip r:embed="rId10"/>
          <a:stretch>
            <a:fillRect/>
          </a:stretch>
        </p:blipFill>
        <p:spPr>
          <a:xfrm rot="5400000">
            <a:off x="7471832" y="3470380"/>
            <a:ext cx="2630173" cy="724742"/>
          </a:xfrm>
          <a:prstGeom prst="rect">
            <a:avLst/>
          </a:prstGeom>
        </p:spPr>
      </p:pic>
      <p:pic>
        <p:nvPicPr>
          <p:cNvPr id="12" name="Imagem 11">
            <a:extLst>
              <a:ext uri="{FF2B5EF4-FFF2-40B4-BE49-F238E27FC236}">
                <a16:creationId xmlns:a16="http://schemas.microsoft.com/office/drawing/2014/main" id="{70CBC0FA-58CE-999D-B52C-30E49F904B91}"/>
              </a:ext>
            </a:extLst>
          </p:cNvPr>
          <p:cNvPicPr>
            <a:picLocks noChangeAspect="1"/>
          </p:cNvPicPr>
          <p:nvPr/>
        </p:nvPicPr>
        <p:blipFill>
          <a:blip r:embed="rId7"/>
          <a:stretch>
            <a:fillRect/>
          </a:stretch>
        </p:blipFill>
        <p:spPr>
          <a:xfrm>
            <a:off x="0" y="203035"/>
            <a:ext cx="945534" cy="951821"/>
          </a:xfrm>
          <a:prstGeom prst="rect">
            <a:avLst/>
          </a:prstGeom>
        </p:spPr>
      </p:pic>
      <p:sp>
        <p:nvSpPr>
          <p:cNvPr id="10" name="CaixaDeTexto 9">
            <a:extLst>
              <a:ext uri="{FF2B5EF4-FFF2-40B4-BE49-F238E27FC236}">
                <a16:creationId xmlns:a16="http://schemas.microsoft.com/office/drawing/2014/main" id="{70CF1144-52B6-B6AF-C429-3799C87548A0}"/>
              </a:ext>
            </a:extLst>
          </p:cNvPr>
          <p:cNvSpPr txBox="1"/>
          <p:nvPr/>
        </p:nvSpPr>
        <p:spPr>
          <a:xfrm>
            <a:off x="1316568" y="990385"/>
            <a:ext cx="6612586" cy="1869038"/>
          </a:xfrm>
          <a:prstGeom prst="rect">
            <a:avLst/>
          </a:prstGeom>
          <a:solidFill>
            <a:schemeClr val="accent6"/>
          </a:solidFill>
        </p:spPr>
        <p:txBody>
          <a:bodyPr wrap="square">
            <a:spAutoFit/>
          </a:bodyPr>
          <a:lstStyle/>
          <a:p>
            <a:pPr algn="just">
              <a:lnSpc>
                <a:spcPct val="107000"/>
              </a:lnSpc>
              <a:spcAft>
                <a:spcPts val="800"/>
              </a:spcAft>
            </a:pPr>
            <a:r>
              <a:rPr lang="pt-BR" sz="1400" b="1" kern="100" dirty="0">
                <a:effectLst/>
                <a:latin typeface="+mn-lt"/>
                <a:ea typeface="Calibri" panose="020F0502020204030204" pitchFamily="34" charset="0"/>
                <a:cs typeface="Times New Roman" panose="02020603050405020304" pitchFamily="18" charset="0"/>
              </a:rPr>
              <a:t>O PNAE nasce em 1955 com o nome de ‘Campanha de Merenda Escolar’</a:t>
            </a:r>
          </a:p>
          <a:p>
            <a:pPr algn="just">
              <a:lnSpc>
                <a:spcPct val="107000"/>
              </a:lnSpc>
              <a:spcAft>
                <a:spcPts val="800"/>
              </a:spcAft>
            </a:pPr>
            <a:r>
              <a:rPr lang="pt-BR" b="1" kern="100" dirty="0">
                <a:latin typeface="+mn-lt"/>
                <a:ea typeface="Calibri" panose="020F0502020204030204" pitchFamily="34" charset="0"/>
                <a:cs typeface="Times New Roman" panose="02020603050405020304" pitchFamily="18" charset="0"/>
              </a:rPr>
              <a:t>É uma política de estado mais acompanhado pela sociedade civil!</a:t>
            </a:r>
          </a:p>
          <a:p>
            <a:pPr marL="285750" indent="-285750" algn="just">
              <a:lnSpc>
                <a:spcPct val="107000"/>
              </a:lnSpc>
              <a:spcAft>
                <a:spcPts val="800"/>
              </a:spcAft>
              <a:buFont typeface="Wingdings" panose="05000000000000000000" pitchFamily="2" charset="2"/>
              <a:buChar char="§"/>
            </a:pPr>
            <a:r>
              <a:rPr lang="pt-BR" sz="1400" kern="100" dirty="0">
                <a:effectLst/>
                <a:latin typeface="+mn-lt"/>
                <a:ea typeface="Calibri" panose="020F0502020204030204" pitchFamily="34" charset="0"/>
                <a:cs typeface="Times New Roman" panose="02020603050405020304" pitchFamily="18" charset="0"/>
              </a:rPr>
              <a:t>Participação do controle social – Conselho de Alimentação Escolar - CAE </a:t>
            </a:r>
          </a:p>
          <a:p>
            <a:pPr marL="285750" indent="-285750" algn="just">
              <a:lnSpc>
                <a:spcPct val="107000"/>
              </a:lnSpc>
              <a:spcAft>
                <a:spcPts val="800"/>
              </a:spcAft>
              <a:buFont typeface="Wingdings" panose="05000000000000000000" pitchFamily="2" charset="2"/>
              <a:buChar char="§"/>
            </a:pPr>
            <a:r>
              <a:rPr lang="pt-BR" kern="100" dirty="0">
                <a:latin typeface="+mn-lt"/>
                <a:ea typeface="Calibri" panose="020F0502020204030204" pitchFamily="34" charset="0"/>
                <a:cs typeface="Times New Roman" panose="02020603050405020304" pitchFamily="18" charset="0"/>
              </a:rPr>
              <a:t>A</a:t>
            </a:r>
            <a:r>
              <a:rPr lang="pt-BR" sz="1400" kern="100" dirty="0">
                <a:effectLst/>
                <a:latin typeface="+mn-lt"/>
                <a:ea typeface="Calibri" panose="020F0502020204030204" pitchFamily="34" charset="0"/>
                <a:cs typeface="Times New Roman" panose="02020603050405020304" pitchFamily="18" charset="0"/>
              </a:rPr>
              <a:t>poio ao desenvolvimento sustentável – aquisição local da agricultura familiar </a:t>
            </a:r>
            <a:endParaRPr lang="pt-BR" kern="100" dirty="0">
              <a:latin typeface="+mn-l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pt-BR" kern="100" dirty="0">
                <a:latin typeface="+mn-lt"/>
                <a:ea typeface="Calibri" panose="020F0502020204030204" pitchFamily="34" charset="0"/>
                <a:cs typeface="Times New Roman" panose="02020603050405020304" pitchFamily="18" charset="0"/>
              </a:rPr>
              <a:t>É uma das políticas públicas de proteção social e de </a:t>
            </a:r>
            <a:r>
              <a:rPr lang="pt-BR" sz="1400" kern="100" dirty="0">
                <a:effectLst/>
                <a:latin typeface="+mn-lt"/>
                <a:ea typeface="Calibri" panose="020F0502020204030204" pitchFamily="34" charset="0"/>
                <a:cs typeface="Times New Roman" panose="02020603050405020304" pitchFamily="18" charset="0"/>
              </a:rPr>
              <a:t>segurança alimentar e nutricional mais antigas do país </a:t>
            </a:r>
          </a:p>
        </p:txBody>
      </p:sp>
      <p:sp>
        <p:nvSpPr>
          <p:cNvPr id="16" name="CaixaDeTexto 15">
            <a:extLst>
              <a:ext uri="{FF2B5EF4-FFF2-40B4-BE49-F238E27FC236}">
                <a16:creationId xmlns:a16="http://schemas.microsoft.com/office/drawing/2014/main" id="{9B03639A-2E26-57A6-7FA9-70DEF5AD0423}"/>
              </a:ext>
            </a:extLst>
          </p:cNvPr>
          <p:cNvSpPr txBox="1"/>
          <p:nvPr/>
        </p:nvSpPr>
        <p:spPr>
          <a:xfrm>
            <a:off x="1316568" y="2953339"/>
            <a:ext cx="6612586" cy="1897314"/>
          </a:xfrm>
          <a:prstGeom prst="rect">
            <a:avLst/>
          </a:prstGeom>
          <a:solidFill>
            <a:schemeClr val="accent6"/>
          </a:solidFill>
        </p:spPr>
        <p:txBody>
          <a:bodyPr wrap="square">
            <a:spAutoFit/>
          </a:bodyPr>
          <a:lstStyle/>
          <a:p>
            <a:pPr algn="just">
              <a:lnSpc>
                <a:spcPct val="107000"/>
              </a:lnSpc>
              <a:spcAft>
                <a:spcPts val="800"/>
              </a:spcAft>
            </a:pPr>
            <a:r>
              <a:rPr lang="pt-BR" sz="1400" b="1" kern="100" dirty="0">
                <a:effectLst/>
                <a:latin typeface="Calibri" panose="020F0502020204030204" pitchFamily="34" charset="0"/>
                <a:ea typeface="Calibri" panose="020F0502020204030204" pitchFamily="34" charset="0"/>
                <a:cs typeface="Times New Roman" panose="02020603050405020304" pitchFamily="18" charset="0"/>
              </a:rPr>
              <a:t>Em 2024 são 24 Centros Colaboradores em Alimentação e Nutrição Escolar – </a:t>
            </a:r>
            <a:r>
              <a:rPr lang="pt-BR" sz="1400" b="1" kern="100" dirty="0" err="1">
                <a:effectLst/>
                <a:latin typeface="Calibri" panose="020F0502020204030204" pitchFamily="34" charset="0"/>
                <a:ea typeface="Calibri" panose="020F0502020204030204" pitchFamily="34" charset="0"/>
                <a:cs typeface="Times New Roman" panose="02020603050405020304" pitchFamily="18" charset="0"/>
              </a:rPr>
              <a:t>CECANEs</a:t>
            </a:r>
            <a:r>
              <a:rPr lang="pt-BR" sz="1400" b="1" kern="100" dirty="0">
                <a:effectLst/>
                <a:latin typeface="Calibri" panose="020F0502020204030204" pitchFamily="34" charset="0"/>
                <a:ea typeface="Calibri" panose="020F0502020204030204" pitchFamily="34" charset="0"/>
                <a:cs typeface="Times New Roman" panose="02020603050405020304" pitchFamily="18" charset="0"/>
              </a:rPr>
              <a:t> Atuando em 22 estados de todas as regiões do país. </a:t>
            </a:r>
          </a:p>
          <a:p>
            <a:pPr algn="just">
              <a:spcAft>
                <a:spcPts val="800"/>
              </a:spcAft>
            </a:pPr>
            <a:r>
              <a:rPr lang="pt-BR" sz="1400" kern="100" dirty="0">
                <a:effectLst/>
                <a:latin typeface="Calibri" panose="020F0502020204030204" pitchFamily="34" charset="0"/>
                <a:ea typeface="Calibri" panose="020F0502020204030204" pitchFamily="34" charset="0"/>
                <a:cs typeface="Times New Roman" panose="02020603050405020304" pitchFamily="18" charset="0"/>
              </a:rPr>
              <a:t>Prestar apoio técnico e operacional aos estados, municípios e à rede federal na implementação da alimentação saudável nas escolas, incluindo a capacitação de atores sociais envolvidos com a oferta da alimentação escolar. </a:t>
            </a:r>
          </a:p>
          <a:p>
            <a:pPr algn="just"/>
            <a:r>
              <a:rPr lang="pt-BR" sz="800" kern="100" dirty="0">
                <a:effectLst/>
                <a:latin typeface="Calibri" panose="020F0502020204030204" pitchFamily="34" charset="0"/>
                <a:ea typeface="Calibri" panose="020F0502020204030204" pitchFamily="34" charset="0"/>
                <a:cs typeface="Times New Roman" panose="02020603050405020304" pitchFamily="18" charset="0"/>
              </a:rPr>
              <a:t>Link de acesso </a:t>
            </a:r>
            <a:r>
              <a:rPr lang="pt-BR" sz="800" kern="100" dirty="0">
                <a:effectLst/>
                <a:latin typeface="Calibri" panose="020F0502020204030204" pitchFamily="34" charset="0"/>
                <a:ea typeface="Calibri" panose="020F0502020204030204" pitchFamily="34" charset="0"/>
                <a:cs typeface="Times New Roman" panose="02020603050405020304" pitchFamily="18" charset="0"/>
                <a:hlinkClick r:id="rId11"/>
              </a:rPr>
              <a:t>https://www.gov.br/fnde/pt-br/acesso-a-informacao/acoes-e-programas/programas/pnae/pnae-centros-colaboradores-e-uae</a:t>
            </a:r>
            <a:endParaRPr lang="pt-BR" sz="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800" kern="100" dirty="0">
                <a:latin typeface="Calibri" panose="020F0502020204030204" pitchFamily="34" charset="0"/>
                <a:ea typeface="Calibri" panose="020F0502020204030204" pitchFamily="34" charset="0"/>
                <a:cs typeface="Times New Roman" panose="02020603050405020304" pitchFamily="18" charset="0"/>
              </a:rPr>
              <a:t>Link encontre o </a:t>
            </a:r>
            <a:r>
              <a:rPr lang="pt-BR" sz="800" kern="100" dirty="0" err="1">
                <a:latin typeface="Calibri" panose="020F0502020204030204" pitchFamily="34" charset="0"/>
                <a:ea typeface="Calibri" panose="020F0502020204030204" pitchFamily="34" charset="0"/>
                <a:cs typeface="Times New Roman" panose="02020603050405020304" pitchFamily="18" charset="0"/>
              </a:rPr>
              <a:t>Cecane</a:t>
            </a:r>
            <a:r>
              <a:rPr lang="pt-BR" sz="800" kern="100" dirty="0">
                <a:latin typeface="Calibri" panose="020F0502020204030204" pitchFamily="34" charset="0"/>
                <a:ea typeface="Calibri" panose="020F0502020204030204" pitchFamily="34" charset="0"/>
                <a:cs typeface="Times New Roman" panose="02020603050405020304" pitchFamily="18" charset="0"/>
              </a:rPr>
              <a:t> mais próximo  </a:t>
            </a:r>
            <a:r>
              <a:rPr lang="pt-BR" sz="800" kern="100" dirty="0">
                <a:effectLst/>
                <a:latin typeface="Calibri" panose="020F0502020204030204" pitchFamily="34" charset="0"/>
                <a:ea typeface="Calibri" panose="020F0502020204030204" pitchFamily="34" charset="0"/>
                <a:cs typeface="Times New Roman" panose="02020603050405020304" pitchFamily="18" charset="0"/>
                <a:hlinkClick r:id="rId12"/>
              </a:rPr>
              <a:t>https://app.powerbi.com/view?r=eyJrIjoiOGJhM2YxODEtMWQ0MS00OGQzLWI1ZjMtZTMzYTQ4NDVjZWFjIiwidCI6ImNmODQ1NGQzLWUwMTItNGE5ZC05NWIzLTcwYmRiNmY0NTlkNSJ9</a:t>
            </a:r>
            <a:r>
              <a:rPr lang="pt-BR" sz="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341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234316" y="0"/>
            <a:ext cx="6457950" cy="5167132"/>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pic>
        <p:nvPicPr>
          <p:cNvPr id="24" name="Imagem 23">
            <a:extLst>
              <a:ext uri="{FF2B5EF4-FFF2-40B4-BE49-F238E27FC236}">
                <a16:creationId xmlns:a16="http://schemas.microsoft.com/office/drawing/2014/main" id="{A7A18938-29DA-0EE3-B652-EBE4E106AFA7}"/>
              </a:ext>
            </a:extLst>
          </p:cNvPr>
          <p:cNvPicPr>
            <a:picLocks noChangeAspect="1"/>
          </p:cNvPicPr>
          <p:nvPr/>
        </p:nvPicPr>
        <p:blipFill>
          <a:blip r:embed="rId7"/>
          <a:stretch>
            <a:fillRect/>
          </a:stretch>
        </p:blipFill>
        <p:spPr>
          <a:xfrm>
            <a:off x="240030" y="40188"/>
            <a:ext cx="308609" cy="737050"/>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30" y="40192"/>
            <a:ext cx="5486400" cy="737048"/>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7"/>
          <a:stretch>
            <a:fillRect/>
          </a:stretch>
        </p:blipFill>
        <p:spPr>
          <a:xfrm>
            <a:off x="240031" y="107651"/>
            <a:ext cx="205739" cy="63175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8"/>
          <a:stretch>
            <a:fillRect/>
          </a:stretch>
        </p:blipFill>
        <p:spPr>
          <a:xfrm>
            <a:off x="445771" y="40185"/>
            <a:ext cx="931660" cy="731518"/>
          </a:xfrm>
          <a:prstGeom prst="rect">
            <a:avLst/>
          </a:prstGeom>
        </p:spPr>
      </p:pic>
      <p:sp>
        <p:nvSpPr>
          <p:cNvPr id="14" name="CaixaDeTexto 13">
            <a:extLst>
              <a:ext uri="{FF2B5EF4-FFF2-40B4-BE49-F238E27FC236}">
                <a16:creationId xmlns:a16="http://schemas.microsoft.com/office/drawing/2014/main" id="{12403778-95F2-5F2E-4FD0-F617DCF0D8A9}"/>
              </a:ext>
            </a:extLst>
          </p:cNvPr>
          <p:cNvSpPr txBox="1"/>
          <p:nvPr/>
        </p:nvSpPr>
        <p:spPr>
          <a:xfrm>
            <a:off x="445770" y="928838"/>
            <a:ext cx="8332780" cy="3893374"/>
          </a:xfrm>
          <a:prstGeom prst="rect">
            <a:avLst/>
          </a:prstGeom>
          <a:noFill/>
        </p:spPr>
        <p:txBody>
          <a:bodyPr wrap="square">
            <a:spAutoFit/>
          </a:bodyPr>
          <a:lstStyle/>
          <a:p>
            <a:pPr marL="285750" indent="-285750" algn="just">
              <a:buFont typeface="Arial" panose="020B0604020202020204" pitchFamily="34" charset="0"/>
              <a:buChar char="•"/>
            </a:pPr>
            <a:r>
              <a:rPr lang="pt-BR" sz="1300" b="1" dirty="0"/>
              <a:t>Até 2022, todas as informações relativas à compra da agricultura familiar no âmbito do PNAE eram derivadas da prestação de contas enviadas pelos gestores por meio do Sistema de Gestão de Prestação de Contas (SiGPC).</a:t>
            </a:r>
          </a:p>
          <a:p>
            <a:pPr algn="just"/>
            <a:endParaRPr lang="pt-BR" sz="1300" b="1" dirty="0"/>
          </a:p>
          <a:p>
            <a:pPr marL="285750" indent="-285750" algn="just">
              <a:buFont typeface="Arial" panose="020B0604020202020204" pitchFamily="34" charset="0"/>
              <a:buChar char="•"/>
            </a:pPr>
            <a:r>
              <a:rPr lang="pt-BR" sz="1300" b="1" dirty="0"/>
              <a:t>Todas as notas fiscais de compras eram inseridas pela entidade executora nesse sistema e, para obter o cálculo do percentual de aquisição dos produtos da agricultura familiar era realizado o cruzamento do CPF/CNPJ com os dados de DAP/CAF do MDA. </a:t>
            </a:r>
          </a:p>
          <a:p>
            <a:pPr marL="285750" indent="-285750" algn="just">
              <a:buFont typeface="Arial" panose="020B0604020202020204" pitchFamily="34" charset="0"/>
              <a:buChar char="•"/>
            </a:pPr>
            <a:r>
              <a:rPr lang="pt-BR" sz="1300" b="1" dirty="0"/>
              <a:t>Link de acesso aos dados: </a:t>
            </a:r>
            <a:r>
              <a:rPr lang="pt-BR" sz="1300" b="1" dirty="0">
                <a:hlinkClick r:id="rId9"/>
              </a:rPr>
              <a:t>https://www.gov.br/fnde/pt-br/acesso-a-informacao/acoes-e-programas/programas/pnae/consultas/pnae-dados-da-agricultura-familiar</a:t>
            </a:r>
            <a:r>
              <a:rPr lang="pt-BR" sz="1300" b="1" dirty="0"/>
              <a:t>  </a:t>
            </a:r>
          </a:p>
          <a:p>
            <a:pPr algn="just"/>
            <a:endParaRPr lang="pt-BR" sz="1300" b="1" dirty="0"/>
          </a:p>
          <a:p>
            <a:pPr marL="285750" indent="-285750" algn="just">
              <a:buFont typeface="Arial" panose="020B0604020202020204" pitchFamily="34" charset="0"/>
              <a:buChar char="•"/>
            </a:pPr>
            <a:r>
              <a:rPr lang="pt-BR" sz="1300" b="1" dirty="0"/>
              <a:t>Dados a partir de 2023 ainda não estão disponíveis devido à mudança do sistema de prestação de contas para a nova ferramenta BB Gestão Ágil (Resolução CD/FNDE n. 07/2024).</a:t>
            </a:r>
          </a:p>
          <a:p>
            <a:pPr algn="just"/>
            <a:endParaRPr lang="pt-BR" sz="1300" b="1" dirty="0"/>
          </a:p>
          <a:p>
            <a:pPr marL="285750" indent="-285750" algn="just">
              <a:buFont typeface="Arial" panose="020B0604020202020204" pitchFamily="34" charset="0"/>
              <a:buChar char="•"/>
            </a:pPr>
            <a:r>
              <a:rPr lang="pt-BR" sz="1300" b="1" dirty="0"/>
              <a:t>A área de tecnologia do FNDE está, em parceria com o Banco do Brasil, desenvolvendo as ferramentas necessárias para a publicização dos dados.</a:t>
            </a:r>
          </a:p>
          <a:p>
            <a:pPr algn="just"/>
            <a:endParaRPr lang="pt-BR" sz="1300" b="1" dirty="0"/>
          </a:p>
          <a:p>
            <a:pPr marL="285750" indent="-285750" algn="just">
              <a:buFont typeface="Arial" panose="020B0604020202020204" pitchFamily="34" charset="0"/>
              <a:buChar char="•"/>
            </a:pPr>
            <a:r>
              <a:rPr lang="pt-BR" sz="1300" b="1" dirty="0"/>
              <a:t>Ainda não temos uma previsão de data para a liberação desses dados, porém, tão logo estejam disponíveis, o acesso público deverá ser realizado pela plataforma Antonieta de Barros, no link de acesso https://www.fnde.gov.br/plataforma-</a:t>
            </a:r>
            <a:r>
              <a:rPr lang="pt-BR" sz="1300" b="1" dirty="0" err="1"/>
              <a:t>antonieta</a:t>
            </a:r>
            <a:r>
              <a:rPr lang="pt-BR" sz="1300" b="1" dirty="0"/>
              <a:t>-de-barros/#programas.</a:t>
            </a:r>
          </a:p>
        </p:txBody>
      </p:sp>
      <p:sp>
        <p:nvSpPr>
          <p:cNvPr id="3" name="CaixaDeTexto 2">
            <a:extLst>
              <a:ext uri="{FF2B5EF4-FFF2-40B4-BE49-F238E27FC236}">
                <a16:creationId xmlns:a16="http://schemas.microsoft.com/office/drawing/2014/main" id="{E9C76382-3AFB-9E5B-B524-DE01E352BBA5}"/>
              </a:ext>
            </a:extLst>
          </p:cNvPr>
          <p:cNvSpPr txBox="1"/>
          <p:nvPr/>
        </p:nvSpPr>
        <p:spPr>
          <a:xfrm flipH="1">
            <a:off x="411479" y="222293"/>
            <a:ext cx="4817745" cy="375552"/>
          </a:xfrm>
          <a:prstGeom prst="rect">
            <a:avLst/>
          </a:prstGeom>
          <a:solidFill>
            <a:srgbClr val="FFFFFF"/>
          </a:solidFill>
        </p:spPr>
        <p:txBody>
          <a:bodyPr wrap="square" rtlCol="0">
            <a:spAutoFit/>
          </a:bodyPr>
          <a:lstStyle/>
          <a:p>
            <a:pPr algn="ctr">
              <a:lnSpc>
                <a:spcPct val="150000"/>
              </a:lnSpc>
            </a:pPr>
            <a:r>
              <a:rPr lang="pt-BR" b="1" dirty="0">
                <a:solidFill>
                  <a:schemeClr val="accent2"/>
                </a:solidFill>
                <a:latin typeface="+mn-lt"/>
              </a:rPr>
              <a:t>Prestação de contas – Agricultura Familiar  - PNAE</a:t>
            </a:r>
          </a:p>
        </p:txBody>
      </p:sp>
    </p:spTree>
    <p:extLst>
      <p:ext uri="{BB962C8B-B14F-4D97-AF65-F5344CB8AC3E}">
        <p14:creationId xmlns:p14="http://schemas.microsoft.com/office/powerpoint/2010/main" val="344993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5" name="Imagem 4" descr="Texto&#10;&#10;Descrição gerada automaticamente com confiança média">
            <a:extLst>
              <a:ext uri="{FF2B5EF4-FFF2-40B4-BE49-F238E27FC236}">
                <a16:creationId xmlns:a16="http://schemas.microsoft.com/office/drawing/2014/main" id="{317B6A6D-2C0F-0FFF-4322-F567F2F6DBA2}"/>
              </a:ext>
            </a:extLst>
          </p:cNvPr>
          <p:cNvPicPr>
            <a:picLocks noChangeAspect="1"/>
          </p:cNvPicPr>
          <p:nvPr/>
        </p:nvPicPr>
        <p:blipFill>
          <a:blip r:embed="rId3"/>
          <a:stretch>
            <a:fillRect/>
          </a:stretch>
        </p:blipFill>
        <p:spPr>
          <a:xfrm>
            <a:off x="6021658" y="90952"/>
            <a:ext cx="2995961" cy="526247"/>
          </a:xfrm>
          <a:prstGeom prst="rect">
            <a:avLst/>
          </a:prstGeom>
        </p:spPr>
      </p:pic>
      <p:pic>
        <p:nvPicPr>
          <p:cNvPr id="9" name="Imagem 8">
            <a:extLst>
              <a:ext uri="{FF2B5EF4-FFF2-40B4-BE49-F238E27FC236}">
                <a16:creationId xmlns:a16="http://schemas.microsoft.com/office/drawing/2014/main" id="{4550A777-75AC-F19B-51C2-D026CF146118}"/>
              </a:ext>
            </a:extLst>
          </p:cNvPr>
          <p:cNvPicPr>
            <a:picLocks noChangeAspect="1"/>
          </p:cNvPicPr>
          <p:nvPr/>
        </p:nvPicPr>
        <p:blipFill>
          <a:blip r:embed="rId4"/>
          <a:stretch>
            <a:fillRect/>
          </a:stretch>
        </p:blipFill>
        <p:spPr>
          <a:xfrm>
            <a:off x="0" y="2315353"/>
            <a:ext cx="1954531" cy="2828147"/>
          </a:xfrm>
          <a:prstGeom prst="rect">
            <a:avLst/>
          </a:prstGeom>
        </p:spPr>
      </p:pic>
      <p:sp>
        <p:nvSpPr>
          <p:cNvPr id="4" name="CaixaDeTexto 3">
            <a:extLst>
              <a:ext uri="{FF2B5EF4-FFF2-40B4-BE49-F238E27FC236}">
                <a16:creationId xmlns:a16="http://schemas.microsoft.com/office/drawing/2014/main" id="{88C9C8A3-CEDB-FDFF-F56B-CC949DF2B099}"/>
              </a:ext>
            </a:extLst>
          </p:cNvPr>
          <p:cNvSpPr txBox="1"/>
          <p:nvPr/>
        </p:nvSpPr>
        <p:spPr>
          <a:xfrm>
            <a:off x="588817" y="237346"/>
            <a:ext cx="3277789" cy="950709"/>
          </a:xfrm>
          <a:prstGeom prst="rect">
            <a:avLst/>
          </a:prstGeom>
          <a:solidFill>
            <a:srgbClr val="009EDE"/>
          </a:solidFill>
        </p:spPr>
        <p:txBody>
          <a:bodyPr wrap="square">
            <a:spAutoFit/>
          </a:bodyPr>
          <a:lstStyle/>
          <a:p>
            <a:pPr algn="ctr"/>
            <a:r>
              <a:rPr lang="pt-BR" sz="1600" b="1" kern="0" dirty="0">
                <a:solidFill>
                  <a:schemeClr val="bg2">
                    <a:lumMod val="25000"/>
                  </a:schemeClr>
                </a:solidFill>
                <a:latin typeface="+mn-lt"/>
              </a:rPr>
              <a:t>BB Gestão Ágil </a:t>
            </a:r>
          </a:p>
          <a:p>
            <a:pPr algn="ctr"/>
            <a:endParaRPr lang="pt-BR" sz="600" b="1" kern="0" dirty="0">
              <a:solidFill>
                <a:schemeClr val="bg2">
                  <a:lumMod val="25000"/>
                </a:schemeClr>
              </a:solidFill>
              <a:latin typeface="+mn-lt"/>
            </a:endParaRPr>
          </a:p>
          <a:p>
            <a:pPr>
              <a:lnSpc>
                <a:spcPct val="150000"/>
              </a:lnSpc>
            </a:pPr>
            <a:r>
              <a:rPr lang="pt-BR" sz="1200" b="1" dirty="0">
                <a:solidFill>
                  <a:schemeClr val="bg2">
                    <a:lumMod val="25000"/>
                  </a:schemeClr>
                </a:solidFill>
                <a:latin typeface="+mn-lt"/>
              </a:rPr>
              <a:t>Resolução CD/FNDE nº 07, de 02/05/2024</a:t>
            </a:r>
          </a:p>
          <a:p>
            <a:pPr>
              <a:lnSpc>
                <a:spcPct val="150000"/>
              </a:lnSpc>
            </a:pPr>
            <a:r>
              <a:rPr lang="pt-BR" sz="1200" b="1" dirty="0">
                <a:solidFill>
                  <a:schemeClr val="bg2">
                    <a:lumMod val="25000"/>
                  </a:schemeClr>
                </a:solidFill>
                <a:latin typeface="+mn-lt"/>
              </a:rPr>
              <a:t>Portaria CD/FNDE nº 558, de 04/07/2024</a:t>
            </a:r>
            <a:endParaRPr lang="pt-BR" b="1" dirty="0">
              <a:latin typeface="+mn-lt"/>
            </a:endParaRPr>
          </a:p>
        </p:txBody>
      </p:sp>
      <p:pic>
        <p:nvPicPr>
          <p:cNvPr id="2" name="Imagem 1">
            <a:extLst>
              <a:ext uri="{FF2B5EF4-FFF2-40B4-BE49-F238E27FC236}">
                <a16:creationId xmlns:a16="http://schemas.microsoft.com/office/drawing/2014/main" id="{299061DD-A10B-7580-23E7-73B6FBDC585C}"/>
              </a:ext>
            </a:extLst>
          </p:cNvPr>
          <p:cNvPicPr>
            <a:picLocks noChangeAspect="1"/>
          </p:cNvPicPr>
          <p:nvPr/>
        </p:nvPicPr>
        <p:blipFill>
          <a:blip r:embed="rId5"/>
          <a:stretch>
            <a:fillRect/>
          </a:stretch>
        </p:blipFill>
        <p:spPr>
          <a:xfrm>
            <a:off x="0" y="1538735"/>
            <a:ext cx="6457950" cy="3604765"/>
          </a:xfrm>
          <a:prstGeom prst="rect">
            <a:avLst/>
          </a:prstGeom>
        </p:spPr>
      </p:pic>
      <p:sp>
        <p:nvSpPr>
          <p:cNvPr id="3" name="CaixaDeTexto 2">
            <a:extLst>
              <a:ext uri="{FF2B5EF4-FFF2-40B4-BE49-F238E27FC236}">
                <a16:creationId xmlns:a16="http://schemas.microsoft.com/office/drawing/2014/main" id="{A00066CC-6328-1C7D-9BA6-2C768BEA6F5B}"/>
              </a:ext>
            </a:extLst>
          </p:cNvPr>
          <p:cNvSpPr txBox="1"/>
          <p:nvPr/>
        </p:nvSpPr>
        <p:spPr>
          <a:xfrm>
            <a:off x="588817" y="1391134"/>
            <a:ext cx="8014063" cy="3359061"/>
          </a:xfrm>
          <a:prstGeom prst="rect">
            <a:avLst/>
          </a:prstGeom>
          <a:noFill/>
          <a:ln>
            <a:solidFill>
              <a:srgbClr val="009EDE"/>
            </a:solidFill>
            <a:prstDash val="lgDashDot"/>
          </a:ln>
        </p:spPr>
        <p:txBody>
          <a:bodyPr wrap="square">
            <a:spAutoFit/>
          </a:bodyPr>
          <a:lstStyle/>
          <a:p>
            <a:pPr algn="just">
              <a:lnSpc>
                <a:spcPct val="200000"/>
              </a:lnSpc>
              <a:buFont typeface="Arial" panose="020B0604020202020204" pitchFamily="34" charset="0"/>
              <a:buChar char="•"/>
            </a:pPr>
            <a:r>
              <a:rPr lang="pt-BR" sz="1200" dirty="0"/>
              <a:t> A prestação de contas começa a partir da liberação da primeira parcela do recurso, em tempo real;</a:t>
            </a:r>
          </a:p>
          <a:p>
            <a:pPr algn="just">
              <a:lnSpc>
                <a:spcPct val="200000"/>
              </a:lnSpc>
              <a:buFont typeface="Arial" panose="020B0604020202020204" pitchFamily="34" charset="0"/>
              <a:buChar char="•"/>
            </a:pPr>
            <a:r>
              <a:rPr lang="pt-BR" sz="1200" dirty="0"/>
              <a:t> O BB Gestão Ágil emitirá alertas mediante a constatação de irregularidades.</a:t>
            </a:r>
          </a:p>
          <a:p>
            <a:pPr algn="just">
              <a:lnSpc>
                <a:spcPct val="200000"/>
              </a:lnSpc>
              <a:buFont typeface="Arial" panose="020B0604020202020204" pitchFamily="34" charset="0"/>
              <a:buChar char="•"/>
            </a:pPr>
            <a:r>
              <a:rPr lang="pt-BR" sz="1200" dirty="0"/>
              <a:t> O FNDE poderá bloquear o recurso durante a execução do </a:t>
            </a:r>
            <a:r>
              <a:rPr lang="pt-BR" sz="1200" dirty="0" err="1"/>
              <a:t>Pnae</a:t>
            </a:r>
            <a:r>
              <a:rPr lang="pt-BR" sz="1200" dirty="0"/>
              <a:t> no ano letivo, mediante constatação de irregularidades, na execução financeira, execução física, ou execução técnica; </a:t>
            </a:r>
          </a:p>
          <a:p>
            <a:pPr algn="just">
              <a:lnSpc>
                <a:spcPct val="200000"/>
              </a:lnSpc>
              <a:buFont typeface="Arial" panose="020B0604020202020204" pitchFamily="34" charset="0"/>
              <a:buChar char="•"/>
            </a:pPr>
            <a:r>
              <a:rPr lang="pt-BR" sz="1200" dirty="0"/>
              <a:t> A reprogramação de recurso financeiro de até 15% do valor total em conta do </a:t>
            </a:r>
            <a:r>
              <a:rPr lang="pt-BR" sz="1200" dirty="0" err="1"/>
              <a:t>Pnae</a:t>
            </a:r>
            <a:r>
              <a:rPr lang="pt-BR" sz="1200" dirty="0"/>
              <a:t> permanece. Mudará a partir de 2026, nos casos em que a </a:t>
            </a:r>
            <a:r>
              <a:rPr lang="pt-BR" sz="1200" dirty="0" err="1"/>
              <a:t>EEx</a:t>
            </a:r>
            <a:r>
              <a:rPr lang="pt-BR" sz="1200" dirty="0"/>
              <a:t> não utilizar os recursos </a:t>
            </a:r>
            <a:r>
              <a:rPr lang="pt-BR" sz="1200" b="1" dirty="0"/>
              <a:t>até o 15º útil do mês de fevereiro</a:t>
            </a:r>
            <a:r>
              <a:rPr lang="pt-BR" sz="1200" dirty="0"/>
              <a:t>, os valores serão estornados para a conta do FNDE;</a:t>
            </a:r>
          </a:p>
          <a:p>
            <a:pPr algn="just">
              <a:lnSpc>
                <a:spcPct val="200000"/>
              </a:lnSpc>
              <a:buFont typeface="Arial" panose="020B0604020202020204" pitchFamily="34" charset="0"/>
              <a:buChar char="•"/>
            </a:pPr>
            <a:r>
              <a:rPr lang="pt-BR" sz="1200" dirty="0"/>
              <a:t> Dúvidas sobre a nova forma de prestação de contas, entrar em contato pelo e-mail </a:t>
            </a:r>
            <a:r>
              <a:rPr lang="pt-BR" sz="1200" dirty="0">
                <a:hlinkClick r:id="rId6"/>
              </a:rPr>
              <a:t>cgapc.cgrec@fnde.gov.br</a:t>
            </a:r>
            <a:r>
              <a:rPr lang="pt-BR" sz="1200" dirty="0"/>
              <a:t>  </a:t>
            </a:r>
          </a:p>
          <a:p>
            <a:pPr algn="just">
              <a:lnSpc>
                <a:spcPct val="200000"/>
              </a:lnSpc>
              <a:buFont typeface="Arial" panose="020B0604020202020204" pitchFamily="34" charset="0"/>
              <a:buChar char="•"/>
            </a:pPr>
            <a:r>
              <a:rPr lang="pt-BR" sz="1200" dirty="0"/>
              <a:t> Dúvidas sobre o repasse dos recursos federais do PNAE, entrar em contato pelo e-mail coefa@fnde.gov.br </a:t>
            </a:r>
          </a:p>
        </p:txBody>
      </p:sp>
      <p:pic>
        <p:nvPicPr>
          <p:cNvPr id="6" name="Imagem 5">
            <a:extLst>
              <a:ext uri="{FF2B5EF4-FFF2-40B4-BE49-F238E27FC236}">
                <a16:creationId xmlns:a16="http://schemas.microsoft.com/office/drawing/2014/main" id="{EF6FB3CF-D35C-2C66-DB9B-AEDDFE34F5F9}"/>
              </a:ext>
            </a:extLst>
          </p:cNvPr>
          <p:cNvPicPr>
            <a:picLocks noChangeAspect="1"/>
          </p:cNvPicPr>
          <p:nvPr/>
        </p:nvPicPr>
        <p:blipFill>
          <a:blip r:embed="rId7"/>
          <a:stretch>
            <a:fillRect/>
          </a:stretch>
        </p:blipFill>
        <p:spPr>
          <a:xfrm rot="5400000">
            <a:off x="-2451741" y="2451734"/>
            <a:ext cx="5143503" cy="240031"/>
          </a:xfrm>
          <a:prstGeom prst="rect">
            <a:avLst/>
          </a:prstGeom>
        </p:spPr>
      </p:pic>
    </p:spTree>
    <p:extLst>
      <p:ext uri="{BB962C8B-B14F-4D97-AF65-F5344CB8AC3E}">
        <p14:creationId xmlns:p14="http://schemas.microsoft.com/office/powerpoint/2010/main" val="352193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130629"/>
            <a:ext cx="6457950" cy="5302195"/>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527383" y="2396749"/>
            <a:ext cx="5302197" cy="247437"/>
          </a:xfrm>
          <a:prstGeom prst="rect">
            <a:avLst/>
          </a:prstGeom>
        </p:spPr>
      </p:pic>
      <p:sp>
        <p:nvSpPr>
          <p:cNvPr id="14" name="CaixaDeTexto 13">
            <a:extLst>
              <a:ext uri="{FF2B5EF4-FFF2-40B4-BE49-F238E27FC236}">
                <a16:creationId xmlns:a16="http://schemas.microsoft.com/office/drawing/2014/main" id="{12403778-95F2-5F2E-4FD0-F617DCF0D8A9}"/>
              </a:ext>
            </a:extLst>
          </p:cNvPr>
          <p:cNvSpPr txBox="1"/>
          <p:nvPr/>
        </p:nvSpPr>
        <p:spPr>
          <a:xfrm>
            <a:off x="732280" y="40192"/>
            <a:ext cx="6457950" cy="2212593"/>
          </a:xfrm>
          <a:prstGeom prst="rect">
            <a:avLst/>
          </a:prstGeom>
          <a:noFill/>
        </p:spPr>
        <p:txBody>
          <a:bodyPr wrap="square">
            <a:spAutoFit/>
          </a:bodyPr>
          <a:lstStyle/>
          <a:p>
            <a:pPr algn="just"/>
            <a:r>
              <a:rPr lang="pt-BR" b="1" dirty="0">
                <a:solidFill>
                  <a:schemeClr val="accent2"/>
                </a:solidFill>
              </a:rPr>
              <a:t>Políticas públicas e valorização da Mulher</a:t>
            </a:r>
          </a:p>
          <a:p>
            <a:pPr marL="285750" indent="-285750" algn="just">
              <a:lnSpc>
                <a:spcPct val="150000"/>
              </a:lnSpc>
              <a:buFont typeface="Arial" panose="020B0604020202020204" pitchFamily="34" charset="0"/>
              <a:buChar char="•"/>
            </a:pPr>
            <a:r>
              <a:rPr lang="pt-BR" sz="1200" dirty="0">
                <a:solidFill>
                  <a:schemeClr val="accent2"/>
                </a:solidFill>
              </a:rPr>
              <a:t>Políticas e leis que promovam a igualdade de gênero</a:t>
            </a:r>
          </a:p>
          <a:p>
            <a:pPr marL="285750" indent="-285750" algn="just">
              <a:lnSpc>
                <a:spcPct val="150000"/>
              </a:lnSpc>
              <a:buFont typeface="Arial" panose="020B0604020202020204" pitchFamily="34" charset="0"/>
              <a:buChar char="•"/>
            </a:pPr>
            <a:r>
              <a:rPr lang="pt-BR" sz="1200" dirty="0">
                <a:solidFill>
                  <a:schemeClr val="accent2"/>
                </a:solidFill>
              </a:rPr>
              <a:t>Programas de formação, financiamento e mentoria para mulheres na agricultura</a:t>
            </a:r>
          </a:p>
          <a:p>
            <a:pPr marL="285750" indent="-285750" algn="just">
              <a:lnSpc>
                <a:spcPct val="150000"/>
              </a:lnSpc>
              <a:buFont typeface="Arial" panose="020B0604020202020204" pitchFamily="34" charset="0"/>
              <a:buChar char="•"/>
            </a:pPr>
            <a:r>
              <a:rPr lang="pt-BR" sz="1200" dirty="0">
                <a:solidFill>
                  <a:schemeClr val="accent2"/>
                </a:solidFill>
              </a:rPr>
              <a:t>Ampliar a oferta de creches e escolas rurais</a:t>
            </a:r>
          </a:p>
          <a:p>
            <a:pPr marL="285750" indent="-285750" algn="just">
              <a:lnSpc>
                <a:spcPct val="150000"/>
              </a:lnSpc>
              <a:buFont typeface="Arial" panose="020B0604020202020204" pitchFamily="34" charset="0"/>
              <a:buChar char="•"/>
            </a:pPr>
            <a:r>
              <a:rPr lang="pt-BR" sz="1200" dirty="0">
                <a:solidFill>
                  <a:schemeClr val="accent2"/>
                </a:solidFill>
              </a:rPr>
              <a:t>Melhorar a qualidade da educação no campo</a:t>
            </a:r>
          </a:p>
          <a:p>
            <a:pPr marL="285750" indent="-285750" algn="just">
              <a:lnSpc>
                <a:spcPct val="150000"/>
              </a:lnSpc>
              <a:buFont typeface="Arial" panose="020B0604020202020204" pitchFamily="34" charset="0"/>
              <a:buChar char="•"/>
            </a:pPr>
            <a:r>
              <a:rPr lang="pt-BR" sz="1200" dirty="0">
                <a:solidFill>
                  <a:schemeClr val="accent2"/>
                </a:solidFill>
              </a:rPr>
              <a:t>Facilitar o acesso à saúde de qualidade</a:t>
            </a:r>
          </a:p>
          <a:p>
            <a:pPr marL="285750" indent="-285750" algn="just">
              <a:lnSpc>
                <a:spcPct val="150000"/>
              </a:lnSpc>
              <a:buFont typeface="Arial" panose="020B0604020202020204" pitchFamily="34" charset="0"/>
              <a:buChar char="•"/>
            </a:pPr>
            <a:r>
              <a:rPr lang="pt-BR" sz="1200" dirty="0">
                <a:solidFill>
                  <a:schemeClr val="accent2"/>
                </a:solidFill>
              </a:rPr>
              <a:t>Combater a violência contra as mulheres no campo</a:t>
            </a:r>
          </a:p>
          <a:p>
            <a:pPr marL="285750" indent="-285750" algn="just">
              <a:lnSpc>
                <a:spcPct val="150000"/>
              </a:lnSpc>
              <a:buFont typeface="Arial" panose="020B0604020202020204" pitchFamily="34" charset="0"/>
              <a:buChar char="•"/>
            </a:pPr>
            <a:r>
              <a:rPr lang="pt-BR" sz="1200" dirty="0">
                <a:solidFill>
                  <a:schemeClr val="accent2"/>
                </a:solidFill>
              </a:rPr>
              <a:t>Associações e cooperativas geridas por mulheres rurais (...)</a:t>
            </a:r>
          </a:p>
        </p:txBody>
      </p:sp>
      <p:sp>
        <p:nvSpPr>
          <p:cNvPr id="6" name="CaixaDeTexto 5">
            <a:extLst>
              <a:ext uri="{FF2B5EF4-FFF2-40B4-BE49-F238E27FC236}">
                <a16:creationId xmlns:a16="http://schemas.microsoft.com/office/drawing/2014/main" id="{55896522-3C69-6041-B53F-0B745D9E4881}"/>
              </a:ext>
            </a:extLst>
          </p:cNvPr>
          <p:cNvSpPr txBox="1"/>
          <p:nvPr/>
        </p:nvSpPr>
        <p:spPr>
          <a:xfrm>
            <a:off x="732279" y="3741397"/>
            <a:ext cx="7720150" cy="1269578"/>
          </a:xfrm>
          <a:prstGeom prst="rect">
            <a:avLst/>
          </a:prstGeom>
          <a:noFill/>
        </p:spPr>
        <p:txBody>
          <a:bodyPr wrap="square">
            <a:spAutoFit/>
          </a:bodyPr>
          <a:lstStyle/>
          <a:p>
            <a:pPr algn="just"/>
            <a:endParaRPr lang="pt-BR" sz="900" dirty="0"/>
          </a:p>
          <a:p>
            <a:pPr algn="just"/>
            <a:r>
              <a:rPr lang="pt-BR" dirty="0"/>
              <a:t>A presença das mulheres na agricultura familiar tem aumentado ao longo dos anos. </a:t>
            </a:r>
          </a:p>
          <a:p>
            <a:pPr algn="just"/>
            <a:r>
              <a:rPr lang="pt-BR" dirty="0"/>
              <a:t>A participação feminina nas modalidades do PAA alcançou 80% em 2019.</a:t>
            </a:r>
          </a:p>
          <a:p>
            <a:pPr algn="just"/>
            <a:endParaRPr lang="pt-BR" sz="800" dirty="0"/>
          </a:p>
          <a:p>
            <a:pPr algn="just"/>
            <a:r>
              <a:rPr lang="pt-BR" sz="1050" dirty="0"/>
              <a:t>Fonte: Mais mulheres estão presentes na agricultura familiar, mostra estudo da Conab. Atualizado em 10/01/2023. </a:t>
            </a:r>
          </a:p>
          <a:p>
            <a:pPr algn="just"/>
            <a:r>
              <a:rPr lang="pt-BR" sz="1050" dirty="0"/>
              <a:t>Link </a:t>
            </a:r>
            <a:r>
              <a:rPr lang="pt-BR" sz="1050" dirty="0">
                <a:hlinkClick r:id="rId7"/>
              </a:rPr>
              <a:t>https://www.gov.br/pt-br/noticias/agricultura-e-pecuaria/2020/10/mais-mulheres-estao-presentes-na-agricultura-familiar-mostra-estudo-da-Conab</a:t>
            </a:r>
            <a:r>
              <a:rPr lang="pt-BR" sz="1050" dirty="0"/>
              <a:t>.</a:t>
            </a:r>
            <a:endParaRPr lang="pt-BR" sz="1100" dirty="0"/>
          </a:p>
        </p:txBody>
      </p:sp>
      <p:sp>
        <p:nvSpPr>
          <p:cNvPr id="4" name="CaixaDeTexto 3">
            <a:extLst>
              <a:ext uri="{FF2B5EF4-FFF2-40B4-BE49-F238E27FC236}">
                <a16:creationId xmlns:a16="http://schemas.microsoft.com/office/drawing/2014/main" id="{42E116C8-E1B1-0F1D-5E2E-9A306E9A18DA}"/>
              </a:ext>
            </a:extLst>
          </p:cNvPr>
          <p:cNvSpPr txBox="1"/>
          <p:nvPr/>
        </p:nvSpPr>
        <p:spPr>
          <a:xfrm>
            <a:off x="732280" y="2423606"/>
            <a:ext cx="7889206" cy="1443152"/>
          </a:xfrm>
          <a:prstGeom prst="rect">
            <a:avLst/>
          </a:prstGeom>
          <a:solidFill>
            <a:schemeClr val="accent6"/>
          </a:solidFill>
        </p:spPr>
        <p:txBody>
          <a:bodyPr wrap="square">
            <a:spAutoFit/>
          </a:bodyPr>
          <a:lstStyle/>
          <a:p>
            <a:pPr algn="just">
              <a:lnSpc>
                <a:spcPct val="150000"/>
              </a:lnSpc>
            </a:pPr>
            <a:r>
              <a:rPr lang="pt-BR" sz="1200" dirty="0"/>
              <a:t>“</a:t>
            </a:r>
            <a:r>
              <a:rPr lang="pt-BR" sz="1200" b="1" dirty="0"/>
              <a:t>Tenho orgulho de dizer que contribuí para esse mundo, com a educação dos meus filhos, tirando todo o sustendo da lavoura. A gente come bem, come o que a gente planta, comer o feijão que você planta é muito bom, as verduras que você planta. Não tenho dificuldade de trabalhar no meio rural com absolutamente nada, estudei, fiz alguns cursos, adquiri meu negócio, sou motorista de caminhão, carrego minha verdura, vou paro Ceasa vender</a:t>
            </a:r>
            <a:r>
              <a:rPr lang="pt-BR" sz="1200" dirty="0"/>
              <a:t>”, relatou </a:t>
            </a:r>
            <a:r>
              <a:rPr lang="pt-BR" sz="1200" dirty="0" err="1"/>
              <a:t>Alvenise</a:t>
            </a:r>
            <a:r>
              <a:rPr lang="pt-BR" sz="1200" dirty="0"/>
              <a:t> Dias. </a:t>
            </a:r>
          </a:p>
        </p:txBody>
      </p:sp>
    </p:spTree>
    <p:extLst>
      <p:ext uri="{BB962C8B-B14F-4D97-AF65-F5344CB8AC3E}">
        <p14:creationId xmlns:p14="http://schemas.microsoft.com/office/powerpoint/2010/main" val="278808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Shape 182"/>
        <p:cNvGrpSpPr/>
        <p:nvPr/>
      </p:nvGrpSpPr>
      <p:grpSpPr>
        <a:xfrm>
          <a:off x="0" y="0"/>
          <a:ext cx="0" cy="0"/>
          <a:chOff x="0" y="0"/>
          <a:chExt cx="0" cy="0"/>
        </a:xfrm>
      </p:grpSpPr>
      <p:sp>
        <p:nvSpPr>
          <p:cNvPr id="4" name="Retângulo 3">
            <a:extLst>
              <a:ext uri="{FF2B5EF4-FFF2-40B4-BE49-F238E27FC236}">
                <a16:creationId xmlns:a16="http://schemas.microsoft.com/office/drawing/2014/main" id="{C63B8F79-1A79-A3A8-2C5F-5FB93CEB62C3}"/>
              </a:ext>
            </a:extLst>
          </p:cNvPr>
          <p:cNvSpPr/>
          <p:nvPr/>
        </p:nvSpPr>
        <p:spPr>
          <a:xfrm>
            <a:off x="-1" y="2114965"/>
            <a:ext cx="3486615" cy="657382"/>
          </a:xfrm>
          <a:prstGeom prst="rect">
            <a:avLst/>
          </a:prstGeom>
          <a:solidFill>
            <a:srgbClr val="FFD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D108"/>
              </a:solidFill>
            </a:endParaRPr>
          </a:p>
        </p:txBody>
      </p:sp>
      <p:pic>
        <p:nvPicPr>
          <p:cNvPr id="6" name="Imagem 5" descr="Interface gráfica do usuário&#10;&#10;Descrição gerada automaticamente">
            <a:extLst>
              <a:ext uri="{FF2B5EF4-FFF2-40B4-BE49-F238E27FC236}">
                <a16:creationId xmlns:a16="http://schemas.microsoft.com/office/drawing/2014/main" id="{52FFC7DF-0088-A963-C4D7-2D1514CDE003}"/>
              </a:ext>
            </a:extLst>
          </p:cNvPr>
          <p:cNvPicPr>
            <a:picLocks noChangeAspect="1"/>
          </p:cNvPicPr>
          <p:nvPr/>
        </p:nvPicPr>
        <p:blipFill>
          <a:blip r:embed="rId4"/>
          <a:stretch>
            <a:fillRect/>
          </a:stretch>
        </p:blipFill>
        <p:spPr>
          <a:xfrm>
            <a:off x="5605346" y="11845"/>
            <a:ext cx="3538654" cy="621572"/>
          </a:xfrm>
          <a:prstGeom prst="rect">
            <a:avLst/>
          </a:prstGeom>
        </p:spPr>
      </p:pic>
      <p:sp>
        <p:nvSpPr>
          <p:cNvPr id="3" name="Retângulo 2">
            <a:extLst>
              <a:ext uri="{FF2B5EF4-FFF2-40B4-BE49-F238E27FC236}">
                <a16:creationId xmlns:a16="http://schemas.microsoft.com/office/drawing/2014/main" id="{9ECCF9A7-60E7-2F9C-6B18-8DD571E5EC81}"/>
              </a:ext>
            </a:extLst>
          </p:cNvPr>
          <p:cNvSpPr/>
          <p:nvPr/>
        </p:nvSpPr>
        <p:spPr>
          <a:xfrm>
            <a:off x="742951" y="1586206"/>
            <a:ext cx="6355080" cy="2785378"/>
          </a:xfrm>
          <a:prstGeom prst="rect">
            <a:avLst/>
          </a:prstGeom>
          <a:ln w="57150">
            <a:solidFill>
              <a:srgbClr val="FFFFFF"/>
            </a:solidFill>
            <a:prstDash val="sysDot"/>
          </a:ln>
          <a:effectLst/>
          <a:scene3d>
            <a:camera prst="orthographicFront">
              <a:rot lat="0" lon="0" rev="0"/>
            </a:camera>
            <a:lightRig rig="glow" dir="t">
              <a:rot lat="0" lon="0" rev="14100000"/>
            </a:lightRig>
          </a:scene3d>
          <a:sp3d prstMaterial="softEdge">
            <a:bevelT w="127000" prst="artDeco"/>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pt-BR" sz="800" dirty="0">
              <a:solidFill>
                <a:schemeClr val="bg2"/>
              </a:solidFill>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lang="pt-BR" sz="1000" dirty="0">
                <a:solidFill>
                  <a:schemeClr val="bg2"/>
                </a:solidFill>
              </a:rPr>
              <a:t>Fundo Nacional de Desenvolvimento da Educação – FNDE</a:t>
            </a:r>
            <a:br>
              <a:rPr lang="pt-BR" sz="1000" dirty="0">
                <a:solidFill>
                  <a:schemeClr val="bg2"/>
                </a:solidFill>
              </a:rPr>
            </a:br>
            <a:r>
              <a:rPr lang="pt-BR" sz="1000" dirty="0">
                <a:solidFill>
                  <a:schemeClr val="bg2"/>
                </a:solidFill>
              </a:rPr>
              <a:t>Diretoria de Ações Educacionais - DIRAE</a:t>
            </a:r>
            <a:br>
              <a:rPr lang="pt-BR" sz="1000" dirty="0">
                <a:solidFill>
                  <a:schemeClr val="bg2"/>
                </a:solidFill>
              </a:rPr>
            </a:br>
            <a:r>
              <a:rPr lang="pt-BR" sz="1000" dirty="0">
                <a:solidFill>
                  <a:schemeClr val="bg2"/>
                </a:solidFill>
              </a:rPr>
              <a:t>Coordenação-Geral do Programa Nacional de Alimentação Escolar – CGPAE</a:t>
            </a:r>
            <a:br>
              <a:rPr lang="pt-BR" sz="1000" dirty="0">
                <a:solidFill>
                  <a:schemeClr val="bg2"/>
                </a:solidFill>
              </a:rPr>
            </a:br>
            <a:r>
              <a:rPr lang="pt-BR" sz="1000" dirty="0">
                <a:solidFill>
                  <a:schemeClr val="bg2"/>
                </a:solidFill>
              </a:rPr>
              <a:t>Coordenação de Segurança Alimentar e Nutricional – COSAN</a:t>
            </a:r>
          </a:p>
          <a:p>
            <a:pPr marL="0" marR="0" lvl="0" indent="0" algn="ctr" defTabSz="914400" rtl="0" eaLnBrk="1" fontAlgn="auto" latinLnBrk="0" hangingPunct="1">
              <a:lnSpc>
                <a:spcPct val="100000"/>
              </a:lnSpc>
              <a:spcBef>
                <a:spcPts val="0"/>
              </a:spcBef>
              <a:buClrTx/>
              <a:buSzTx/>
              <a:buFontTx/>
              <a:buNone/>
              <a:tabLst/>
              <a:defRPr/>
            </a:pPr>
            <a:r>
              <a:rPr lang="pt-BR" sz="1000" dirty="0">
                <a:solidFill>
                  <a:schemeClr val="bg2"/>
                </a:solidFill>
              </a:rPr>
              <a:t>Divisão de Desenvolvimento da Agricultura Familiar – DIDAF</a:t>
            </a:r>
          </a:p>
          <a:p>
            <a:pPr marL="0" marR="0" lvl="0" indent="0" algn="ctr" defTabSz="914400" rtl="0" eaLnBrk="1" fontAlgn="auto" latinLnBrk="0" hangingPunct="1">
              <a:lnSpc>
                <a:spcPct val="100000"/>
              </a:lnSpc>
              <a:spcBef>
                <a:spcPts val="0"/>
              </a:spcBef>
              <a:spcAft>
                <a:spcPts val="1200"/>
              </a:spcAft>
              <a:buClrTx/>
              <a:buSzTx/>
              <a:buFontTx/>
              <a:buNone/>
              <a:tabLst/>
              <a:defRPr/>
            </a:pPr>
            <a:r>
              <a:rPr lang="pt-BR" sz="1000" dirty="0">
                <a:solidFill>
                  <a:schemeClr val="bg2"/>
                </a:solidFill>
              </a:rPr>
              <a:t>Fone (61)  2022-5663</a:t>
            </a:r>
            <a:r>
              <a:rPr lang="pt-BR" sz="1000" dirty="0"/>
              <a:t>​</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Coordenação Geral PNAE: </a:t>
            </a:r>
            <a:r>
              <a:rPr lang="pt-BR" sz="900" dirty="0">
                <a:solidFill>
                  <a:schemeClr val="bg2"/>
                </a:solidFill>
                <a:hlinkClick r:id="rId5">
                  <a:extLst>
                    <a:ext uri="{A12FA001-AC4F-418D-AE19-62706E023703}">
                      <ahyp:hlinkClr xmlns:ahyp="http://schemas.microsoft.com/office/drawing/2018/hyperlinkcolor" val="tx"/>
                    </a:ext>
                  </a:extLst>
                </a:hlinkClick>
              </a:rPr>
              <a:t>cgpae@fnde.gov.br</a:t>
            </a:r>
            <a:r>
              <a:rPr lang="pt-BR" sz="900" dirty="0">
                <a:solidFill>
                  <a:schemeClr val="bg2"/>
                </a:solidFill>
              </a:rPr>
              <a:t>   </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Coordenação de Segurança Alimentar e Nutricional: </a:t>
            </a:r>
            <a:r>
              <a:rPr lang="pt-BR" sz="900" dirty="0">
                <a:solidFill>
                  <a:schemeClr val="bg2"/>
                </a:solidFill>
                <a:hlinkClick r:id="rId6">
                  <a:extLst>
                    <a:ext uri="{A12FA001-AC4F-418D-AE19-62706E023703}">
                      <ahyp:hlinkClr xmlns:ahyp="http://schemas.microsoft.com/office/drawing/2018/hyperlinkcolor" val="tx"/>
                    </a:ext>
                  </a:extLst>
                </a:hlinkClick>
              </a:rPr>
              <a:t>cosan@fnde.gov.br</a:t>
            </a:r>
            <a:r>
              <a:rPr lang="pt-BR" sz="900" dirty="0">
                <a:solidFill>
                  <a:schemeClr val="bg2"/>
                </a:solidFill>
              </a:rPr>
              <a:t> </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Coordenação de Prestação de Contas e CAE: </a:t>
            </a:r>
            <a:r>
              <a:rPr lang="pt-BR" sz="900" dirty="0">
                <a:solidFill>
                  <a:schemeClr val="bg2"/>
                </a:solidFill>
                <a:hlinkClick r:id="rId7">
                  <a:extLst>
                    <a:ext uri="{A12FA001-AC4F-418D-AE19-62706E023703}">
                      <ahyp:hlinkClr xmlns:ahyp="http://schemas.microsoft.com/office/drawing/2018/hyperlinkcolor" val="tx"/>
                    </a:ext>
                  </a:extLst>
                </a:hlinkClick>
              </a:rPr>
              <a:t>cae@fnde.gov.br</a:t>
            </a:r>
            <a:r>
              <a:rPr lang="pt-BR" sz="900" dirty="0">
                <a:solidFill>
                  <a:schemeClr val="bg2"/>
                </a:solidFill>
              </a:rPr>
              <a:t> </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Coordenação de Gestão Orçamentária e Financeira: </a:t>
            </a:r>
            <a:r>
              <a:rPr lang="pt-BR" sz="900" dirty="0">
                <a:solidFill>
                  <a:schemeClr val="bg2"/>
                </a:solidFill>
                <a:hlinkClick r:id="rId8">
                  <a:extLst>
                    <a:ext uri="{A12FA001-AC4F-418D-AE19-62706E023703}">
                      <ahyp:hlinkClr xmlns:ahyp="http://schemas.microsoft.com/office/drawing/2018/hyperlinkcolor" val="tx"/>
                    </a:ext>
                  </a:extLst>
                </a:hlinkClick>
              </a:rPr>
              <a:t>coefa@fnde.gov.br</a:t>
            </a:r>
            <a:r>
              <a:rPr lang="pt-BR" sz="900" dirty="0">
                <a:solidFill>
                  <a:schemeClr val="bg2"/>
                </a:solidFill>
              </a:rPr>
              <a:t> </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Coordenação de Monitoramento da Execução do PNAE: </a:t>
            </a:r>
            <a:r>
              <a:rPr lang="pt-BR" sz="900" dirty="0">
                <a:solidFill>
                  <a:schemeClr val="bg2"/>
                </a:solidFill>
                <a:hlinkClick r:id="rId9">
                  <a:extLst>
                    <a:ext uri="{A12FA001-AC4F-418D-AE19-62706E023703}">
                      <ahyp:hlinkClr xmlns:ahyp="http://schemas.microsoft.com/office/drawing/2018/hyperlinkcolor" val="tx"/>
                    </a:ext>
                  </a:extLst>
                </a:hlinkClick>
              </a:rPr>
              <a:t>comav@fnde.gov.br</a:t>
            </a:r>
            <a:endParaRPr lang="pt-BR" sz="900" dirty="0">
              <a:solidFill>
                <a:schemeClr val="bg2"/>
              </a:solidFill>
            </a:endParaRPr>
          </a:p>
          <a:p>
            <a:pPr marL="342900" indent="-342900" algn="just">
              <a:buClrTx/>
              <a:buFont typeface="Arial" panose="020B0604020202020204" pitchFamily="34" charset="0"/>
              <a:buChar char="•"/>
              <a:defRPr/>
            </a:pPr>
            <a:r>
              <a:rPr lang="pt-BR" sz="900" dirty="0">
                <a:solidFill>
                  <a:schemeClr val="bg2"/>
                </a:solidFill>
              </a:rPr>
              <a:t>Divisão da Agricultura Familiar para o PNAE: </a:t>
            </a:r>
            <a:r>
              <a:rPr lang="pt-BR" sz="900" dirty="0">
                <a:solidFill>
                  <a:schemeClr val="bg2"/>
                </a:solidFill>
                <a:hlinkClick r:id="rId10">
                  <a:extLst>
                    <a:ext uri="{A12FA001-AC4F-418D-AE19-62706E023703}">
                      <ahyp:hlinkClr xmlns:ahyp="http://schemas.microsoft.com/office/drawing/2018/hyperlinkcolor" val="tx"/>
                    </a:ext>
                  </a:extLst>
                </a:hlinkClick>
              </a:rPr>
              <a:t>didaf@fnde.gov.br</a:t>
            </a:r>
            <a:r>
              <a:rPr lang="pt-BR" sz="900" dirty="0">
                <a:solidFill>
                  <a:schemeClr val="bg2"/>
                </a:solidFill>
              </a:rPr>
              <a:t>  </a:t>
            </a:r>
          </a:p>
          <a:p>
            <a:pPr marL="342900" marR="0" lvl="0" indent="-342900" algn="just" defTabSz="914400" rtl="0" eaLnBrk="1" fontAlgn="auto" latinLnBrk="0" hangingPunct="1">
              <a:spcBef>
                <a:spcPts val="0"/>
              </a:spcBef>
              <a:buClrTx/>
              <a:buSzTx/>
              <a:buFont typeface="Arial" panose="020B0604020202020204" pitchFamily="34" charset="0"/>
              <a:buChar char="•"/>
              <a:tabLst/>
              <a:defRPr/>
            </a:pPr>
            <a:r>
              <a:rPr lang="pt-BR" sz="900" dirty="0">
                <a:solidFill>
                  <a:schemeClr val="bg2"/>
                </a:solidFill>
              </a:rPr>
              <a:t>Divisão de Educação Alimentar e Nutricional: </a:t>
            </a:r>
            <a:r>
              <a:rPr lang="pt-BR" sz="900" dirty="0">
                <a:solidFill>
                  <a:schemeClr val="bg2"/>
                </a:solidFill>
                <a:hlinkClick r:id="rId11">
                  <a:extLst>
                    <a:ext uri="{A12FA001-AC4F-418D-AE19-62706E023703}">
                      <ahyp:hlinkClr xmlns:ahyp="http://schemas.microsoft.com/office/drawing/2018/hyperlinkcolor" val="tx"/>
                    </a:ext>
                  </a:extLst>
                </a:hlinkClick>
              </a:rPr>
              <a:t>diean@fnde.gov.br</a:t>
            </a:r>
            <a:endParaRPr lang="pt-BR" sz="900" dirty="0">
              <a:solidFill>
                <a:schemeClr val="bg2"/>
              </a:solidFill>
            </a:endParaRPr>
          </a:p>
          <a:p>
            <a:pPr marL="342900" marR="0" lvl="0" indent="-342900" algn="just" defTabSz="914400" rtl="0" eaLnBrk="1" fontAlgn="auto" latinLnBrk="0" hangingPunct="1">
              <a:spcBef>
                <a:spcPts val="0"/>
              </a:spcBef>
              <a:buClrTx/>
              <a:buSzTx/>
              <a:buFont typeface="Arial" panose="020B0604020202020204" pitchFamily="34" charset="0"/>
              <a:buChar char="•"/>
              <a:tabLst/>
              <a:defRPr/>
            </a:pPr>
            <a:endParaRPr lang="pt-BR" sz="300" dirty="0">
              <a:solidFill>
                <a:schemeClr val="bg2"/>
              </a:solidFill>
            </a:endParaRPr>
          </a:p>
          <a:p>
            <a:pPr marL="285750" marR="0" lvl="0" indent="-285750" algn="just" defTabSz="914400" rtl="0" eaLnBrk="1" fontAlgn="auto" latinLnBrk="0" hangingPunct="1">
              <a:spcBef>
                <a:spcPts val="0"/>
              </a:spcBef>
              <a:buClrTx/>
              <a:buSzTx/>
              <a:buFont typeface="Wingdings" panose="05000000000000000000" pitchFamily="2" charset="2"/>
              <a:buChar char="Ø"/>
              <a:tabLst/>
              <a:defRPr/>
            </a:pPr>
            <a:r>
              <a:rPr lang="pt-BR" sz="900" dirty="0">
                <a:solidFill>
                  <a:schemeClr val="bg2">
                    <a:lumMod val="50000"/>
                  </a:schemeClr>
                </a:solidFill>
              </a:rPr>
              <a:t>Legislação PNAE</a:t>
            </a:r>
            <a:r>
              <a:rPr lang="pt-BR" sz="900" dirty="0">
                <a:solidFill>
                  <a:schemeClr val="bg2"/>
                </a:solidFill>
              </a:rPr>
              <a:t>: </a:t>
            </a:r>
            <a:r>
              <a:rPr lang="pt-BR" sz="900" dirty="0">
                <a:solidFill>
                  <a:schemeClr val="bg2"/>
                </a:solidFill>
                <a:hlinkClick r:id="rId12">
                  <a:extLst>
                    <a:ext uri="{A12FA001-AC4F-418D-AE19-62706E023703}">
                      <ahyp:hlinkClr xmlns:ahyp="http://schemas.microsoft.com/office/drawing/2018/hyperlinkcolor" val="tx"/>
                    </a:ext>
                  </a:extLst>
                </a:hlinkClick>
              </a:rPr>
              <a:t>https://www.fnde.gov.br/acesso-a-informacao/institucional/legislacao</a:t>
            </a:r>
            <a:r>
              <a:rPr lang="pt-BR" sz="900" dirty="0">
                <a:solidFill>
                  <a:schemeClr val="bg2"/>
                </a:solidFill>
              </a:rPr>
              <a:t> </a:t>
            </a:r>
          </a:p>
          <a:p>
            <a:pPr marR="0" lvl="0" algn="just" defTabSz="914400" rtl="0" eaLnBrk="1" fontAlgn="auto" latinLnBrk="0" hangingPunct="1">
              <a:spcBef>
                <a:spcPts val="0"/>
              </a:spcBef>
              <a:buClrTx/>
              <a:buSzTx/>
              <a:tabLst/>
              <a:defRPr/>
            </a:pPr>
            <a:endParaRPr lang="pt-BR" sz="300" dirty="0">
              <a:solidFill>
                <a:schemeClr val="bg2"/>
              </a:solidFill>
            </a:endParaRPr>
          </a:p>
          <a:p>
            <a:pPr marL="285750" lvl="0" indent="-285750" algn="just">
              <a:buClrTx/>
              <a:buFont typeface="Wingdings" panose="05000000000000000000" pitchFamily="2" charset="2"/>
              <a:buChar char="Ø"/>
              <a:defRPr/>
            </a:pPr>
            <a:r>
              <a:rPr lang="pt-BR" sz="900" dirty="0">
                <a:solidFill>
                  <a:schemeClr val="bg2">
                    <a:lumMod val="50000"/>
                  </a:schemeClr>
                </a:solidFill>
              </a:rPr>
              <a:t>Material de apoio PNAE: </a:t>
            </a:r>
            <a:r>
              <a:rPr lang="pt-BR" sz="900" dirty="0">
                <a:solidFill>
                  <a:schemeClr val="bg2"/>
                </a:solidFill>
                <a:hlinkClick r:id="rId13">
                  <a:extLst>
                    <a:ext uri="{A12FA001-AC4F-418D-AE19-62706E023703}">
                      <ahyp:hlinkClr xmlns:ahyp="http://schemas.microsoft.com/office/drawing/2018/hyperlinkcolor" val="tx"/>
                    </a:ext>
                  </a:extLst>
                </a:hlinkClick>
              </a:rPr>
              <a:t>https://www.gov.br/fnde/pt-br/acesso-a-informacao/acoes-e-programas/programas/pnae</a:t>
            </a:r>
            <a:endParaRPr lang="pt-BR" sz="900" dirty="0">
              <a:solidFill>
                <a:schemeClr val="bg2"/>
              </a:solidFill>
            </a:endParaRPr>
          </a:p>
        </p:txBody>
      </p:sp>
      <p:sp>
        <p:nvSpPr>
          <p:cNvPr id="7" name="Texto Explicativo: Linha Dobrada Dupla sem Borda 6">
            <a:extLst>
              <a:ext uri="{FF2B5EF4-FFF2-40B4-BE49-F238E27FC236}">
                <a16:creationId xmlns:a16="http://schemas.microsoft.com/office/drawing/2014/main" id="{8242B52C-0829-47DE-1F86-D4B8B83FDF24}"/>
              </a:ext>
            </a:extLst>
          </p:cNvPr>
          <p:cNvSpPr/>
          <p:nvPr/>
        </p:nvSpPr>
        <p:spPr>
          <a:xfrm>
            <a:off x="931776" y="471054"/>
            <a:ext cx="3257085" cy="919688"/>
          </a:xfrm>
          <a:prstGeom prst="callout3">
            <a:avLst>
              <a:gd name="adj1" fmla="val 1350"/>
              <a:gd name="adj2" fmla="val 440"/>
              <a:gd name="adj3" fmla="val 18750"/>
              <a:gd name="adj4" fmla="val -16667"/>
              <a:gd name="adj5" fmla="val 100000"/>
              <a:gd name="adj6" fmla="val -16667"/>
              <a:gd name="adj7" fmla="val 121663"/>
              <a:gd name="adj8" fmla="val -5526"/>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2"/>
                </a:solidFill>
                <a:latin typeface="Copperplate Gothic Bold" panose="020E0705020206020404" pitchFamily="34" charset="0"/>
              </a:rPr>
              <a:t>Grata pela atenção de todos</a:t>
            </a:r>
            <a:r>
              <a:rPr lang="pt-BR" dirty="0">
                <a:solidFill>
                  <a:schemeClr val="accent2"/>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179F57E-9D57-1A2C-6AB0-E56935454360}"/>
              </a:ext>
            </a:extLst>
          </p:cNvPr>
          <p:cNvPicPr>
            <a:picLocks noChangeAspect="1"/>
          </p:cNvPicPr>
          <p:nvPr/>
        </p:nvPicPr>
        <p:blipFill>
          <a:blip r:embed="rId2"/>
          <a:stretch>
            <a:fillRect/>
          </a:stretch>
        </p:blipFill>
        <p:spPr>
          <a:xfrm>
            <a:off x="-144529" y="0"/>
            <a:ext cx="9288529" cy="5143500"/>
          </a:xfrm>
          <a:prstGeom prst="rect">
            <a:avLst/>
          </a:prstGeom>
        </p:spPr>
      </p:pic>
      <p:pic>
        <p:nvPicPr>
          <p:cNvPr id="8" name="Imagem 7">
            <a:extLst>
              <a:ext uri="{FF2B5EF4-FFF2-40B4-BE49-F238E27FC236}">
                <a16:creationId xmlns:a16="http://schemas.microsoft.com/office/drawing/2014/main" id="{CB6D600F-3B61-677F-B0EE-95BAC20D3FC3}"/>
              </a:ext>
            </a:extLst>
          </p:cNvPr>
          <p:cNvPicPr>
            <a:picLocks noChangeAspect="1"/>
          </p:cNvPicPr>
          <p:nvPr/>
        </p:nvPicPr>
        <p:blipFill>
          <a:blip r:embed="rId3"/>
          <a:stretch>
            <a:fillRect/>
          </a:stretch>
        </p:blipFill>
        <p:spPr>
          <a:xfrm>
            <a:off x="7393577" y="4794069"/>
            <a:ext cx="1397724" cy="349431"/>
          </a:xfrm>
          <a:prstGeom prst="rect">
            <a:avLst/>
          </a:prstGeom>
        </p:spPr>
      </p:pic>
      <p:pic>
        <p:nvPicPr>
          <p:cNvPr id="10" name="Imagem 9">
            <a:extLst>
              <a:ext uri="{FF2B5EF4-FFF2-40B4-BE49-F238E27FC236}">
                <a16:creationId xmlns:a16="http://schemas.microsoft.com/office/drawing/2014/main" id="{9549564C-B72C-2612-BDA6-23741F4FEE0E}"/>
              </a:ext>
            </a:extLst>
          </p:cNvPr>
          <p:cNvPicPr>
            <a:picLocks noChangeAspect="1"/>
          </p:cNvPicPr>
          <p:nvPr/>
        </p:nvPicPr>
        <p:blipFill>
          <a:blip r:embed="rId4"/>
          <a:stretch>
            <a:fillRect/>
          </a:stretch>
        </p:blipFill>
        <p:spPr>
          <a:xfrm>
            <a:off x="6717432" y="0"/>
            <a:ext cx="2426568" cy="563758"/>
          </a:xfrm>
          <a:prstGeom prst="rect">
            <a:avLst/>
          </a:prstGeom>
        </p:spPr>
      </p:pic>
      <p:pic>
        <p:nvPicPr>
          <p:cNvPr id="12" name="Imagem 11">
            <a:extLst>
              <a:ext uri="{FF2B5EF4-FFF2-40B4-BE49-F238E27FC236}">
                <a16:creationId xmlns:a16="http://schemas.microsoft.com/office/drawing/2014/main" id="{371DE36E-B5DC-D30B-EA03-78CCEE95ACC6}"/>
              </a:ext>
            </a:extLst>
          </p:cNvPr>
          <p:cNvPicPr>
            <a:picLocks noChangeAspect="1"/>
          </p:cNvPicPr>
          <p:nvPr/>
        </p:nvPicPr>
        <p:blipFill>
          <a:blip r:embed="rId5"/>
          <a:stretch>
            <a:fillRect/>
          </a:stretch>
        </p:blipFill>
        <p:spPr>
          <a:xfrm>
            <a:off x="8791302" y="0"/>
            <a:ext cx="352697" cy="5143500"/>
          </a:xfrm>
          <a:prstGeom prst="rect">
            <a:avLst/>
          </a:prstGeom>
        </p:spPr>
      </p:pic>
      <p:pic>
        <p:nvPicPr>
          <p:cNvPr id="13" name="Imagem 12">
            <a:extLst>
              <a:ext uri="{FF2B5EF4-FFF2-40B4-BE49-F238E27FC236}">
                <a16:creationId xmlns:a16="http://schemas.microsoft.com/office/drawing/2014/main" id="{562BFEF9-57E2-7BCD-B4E6-0705F289B4B0}"/>
              </a:ext>
            </a:extLst>
          </p:cNvPr>
          <p:cNvPicPr>
            <a:picLocks noChangeAspect="1"/>
          </p:cNvPicPr>
          <p:nvPr/>
        </p:nvPicPr>
        <p:blipFill>
          <a:blip r:embed="rId6"/>
          <a:stretch>
            <a:fillRect/>
          </a:stretch>
        </p:blipFill>
        <p:spPr>
          <a:xfrm>
            <a:off x="-144529" y="0"/>
            <a:ext cx="8935830" cy="272320"/>
          </a:xfrm>
          <a:prstGeom prst="rect">
            <a:avLst/>
          </a:prstGeom>
        </p:spPr>
      </p:pic>
    </p:spTree>
    <p:extLst>
      <p:ext uri="{BB962C8B-B14F-4D97-AF65-F5344CB8AC3E}">
        <p14:creationId xmlns:p14="http://schemas.microsoft.com/office/powerpoint/2010/main" val="174880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4C0046-CA8A-4C91-1D50-B9BB6F9440BE}"/>
              </a:ext>
            </a:extLst>
          </p:cNvPr>
          <p:cNvSpPr/>
          <p:nvPr/>
        </p:nvSpPr>
        <p:spPr>
          <a:xfrm>
            <a:off x="6811860" y="4570993"/>
            <a:ext cx="1642282" cy="409558"/>
          </a:xfrm>
          <a:prstGeom prst="rect">
            <a:avLst/>
          </a:prstGeom>
          <a:solidFill>
            <a:srgbClr val="183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0329FA44-8D65-7A69-269B-956F696F35B8}"/>
              </a:ext>
            </a:extLst>
          </p:cNvPr>
          <p:cNvPicPr>
            <a:picLocks noChangeAspect="1"/>
          </p:cNvPicPr>
          <p:nvPr/>
        </p:nvPicPr>
        <p:blipFill>
          <a:blip r:embed="rId3"/>
          <a:stretch>
            <a:fillRect/>
          </a:stretch>
        </p:blipFill>
        <p:spPr>
          <a:xfrm rot="5400000">
            <a:off x="5002484" y="2729426"/>
            <a:ext cx="647790" cy="190527"/>
          </a:xfrm>
          <a:prstGeom prst="rect">
            <a:avLst/>
          </a:prstGeom>
        </p:spPr>
      </p:pic>
      <p:pic>
        <p:nvPicPr>
          <p:cNvPr id="13" name="Imagem 12" descr="Interface gráfica do usuário, Texto&#10;&#10;Descrição gerada automaticamente">
            <a:extLst>
              <a:ext uri="{FF2B5EF4-FFF2-40B4-BE49-F238E27FC236}">
                <a16:creationId xmlns:a16="http://schemas.microsoft.com/office/drawing/2014/main" id="{29EAAACE-D757-2ECC-5B4A-8D01D26B7D5F}"/>
              </a:ext>
            </a:extLst>
          </p:cNvPr>
          <p:cNvPicPr>
            <a:picLocks noChangeAspect="1"/>
          </p:cNvPicPr>
          <p:nvPr/>
        </p:nvPicPr>
        <p:blipFill>
          <a:blip r:embed="rId4"/>
          <a:stretch>
            <a:fillRect/>
          </a:stretch>
        </p:blipFill>
        <p:spPr>
          <a:xfrm>
            <a:off x="6801876" y="4595099"/>
            <a:ext cx="1642282" cy="320777"/>
          </a:xfrm>
          <a:prstGeom prst="rect">
            <a:avLst/>
          </a:prstGeom>
        </p:spPr>
      </p:pic>
      <p:sp>
        <p:nvSpPr>
          <p:cNvPr id="14" name="Retângulo: Cantos Arredondados 13">
            <a:extLst>
              <a:ext uri="{FF2B5EF4-FFF2-40B4-BE49-F238E27FC236}">
                <a16:creationId xmlns:a16="http://schemas.microsoft.com/office/drawing/2014/main" id="{E90C504E-332B-51C1-A953-8E9DEAF0F434}"/>
              </a:ext>
            </a:extLst>
          </p:cNvPr>
          <p:cNvSpPr/>
          <p:nvPr/>
        </p:nvSpPr>
        <p:spPr>
          <a:xfrm>
            <a:off x="1441063" y="306579"/>
            <a:ext cx="6261874" cy="501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tx2">
                    <a:lumMod val="10000"/>
                  </a:schemeClr>
                </a:solidFill>
                <a:latin typeface="+mj-lt"/>
              </a:rPr>
              <a:t>Objetivo - Programa Nacional de Alimentação Escolar - PNAE</a:t>
            </a:r>
          </a:p>
        </p:txBody>
      </p:sp>
      <p:pic>
        <p:nvPicPr>
          <p:cNvPr id="28" name="Imagem 27">
            <a:extLst>
              <a:ext uri="{FF2B5EF4-FFF2-40B4-BE49-F238E27FC236}">
                <a16:creationId xmlns:a16="http://schemas.microsoft.com/office/drawing/2014/main" id="{52E42127-79DA-404A-0A17-248CAB55BA6D}"/>
              </a:ext>
            </a:extLst>
          </p:cNvPr>
          <p:cNvPicPr>
            <a:picLocks noChangeAspect="1"/>
          </p:cNvPicPr>
          <p:nvPr/>
        </p:nvPicPr>
        <p:blipFill>
          <a:blip r:embed="rId5"/>
          <a:stretch>
            <a:fillRect/>
          </a:stretch>
        </p:blipFill>
        <p:spPr>
          <a:xfrm>
            <a:off x="-8930" y="1394"/>
            <a:ext cx="951819" cy="5142106"/>
          </a:xfrm>
          <a:prstGeom prst="rect">
            <a:avLst/>
          </a:prstGeom>
        </p:spPr>
      </p:pic>
      <p:pic>
        <p:nvPicPr>
          <p:cNvPr id="34" name="Imagem 33">
            <a:extLst>
              <a:ext uri="{FF2B5EF4-FFF2-40B4-BE49-F238E27FC236}">
                <a16:creationId xmlns:a16="http://schemas.microsoft.com/office/drawing/2014/main" id="{B406EB19-73C6-0BDE-8826-CA6BFA811433}"/>
              </a:ext>
            </a:extLst>
          </p:cNvPr>
          <p:cNvPicPr>
            <a:picLocks noChangeAspect="1"/>
          </p:cNvPicPr>
          <p:nvPr/>
        </p:nvPicPr>
        <p:blipFill>
          <a:blip r:embed="rId6"/>
          <a:stretch>
            <a:fillRect/>
          </a:stretch>
        </p:blipFill>
        <p:spPr>
          <a:xfrm rot="10800000">
            <a:off x="-4" y="4263390"/>
            <a:ext cx="923281" cy="889134"/>
          </a:xfrm>
          <a:prstGeom prst="rect">
            <a:avLst/>
          </a:prstGeom>
        </p:spPr>
      </p:pic>
      <p:pic>
        <p:nvPicPr>
          <p:cNvPr id="6" name="Imagem 5">
            <a:extLst>
              <a:ext uri="{FF2B5EF4-FFF2-40B4-BE49-F238E27FC236}">
                <a16:creationId xmlns:a16="http://schemas.microsoft.com/office/drawing/2014/main" id="{627D84E3-CABC-8F0A-2FA8-02BB1C0F38E3}"/>
              </a:ext>
            </a:extLst>
          </p:cNvPr>
          <p:cNvPicPr>
            <a:picLocks noChangeAspect="1"/>
          </p:cNvPicPr>
          <p:nvPr/>
        </p:nvPicPr>
        <p:blipFill>
          <a:blip r:embed="rId7"/>
          <a:stretch>
            <a:fillRect/>
          </a:stretch>
        </p:blipFill>
        <p:spPr>
          <a:xfrm rot="10800000">
            <a:off x="-28203" y="3039790"/>
            <a:ext cx="951479" cy="1440770"/>
          </a:xfrm>
          <a:prstGeom prst="rect">
            <a:avLst/>
          </a:prstGeom>
        </p:spPr>
      </p:pic>
      <p:pic>
        <p:nvPicPr>
          <p:cNvPr id="18" name="Imagem 17">
            <a:extLst>
              <a:ext uri="{FF2B5EF4-FFF2-40B4-BE49-F238E27FC236}">
                <a16:creationId xmlns:a16="http://schemas.microsoft.com/office/drawing/2014/main" id="{84C537AD-00B9-C03D-2A47-A486865F0838}"/>
              </a:ext>
            </a:extLst>
          </p:cNvPr>
          <p:cNvPicPr>
            <a:picLocks noChangeAspect="1"/>
          </p:cNvPicPr>
          <p:nvPr/>
        </p:nvPicPr>
        <p:blipFill>
          <a:blip r:embed="rId8"/>
          <a:stretch>
            <a:fillRect/>
          </a:stretch>
        </p:blipFill>
        <p:spPr>
          <a:xfrm>
            <a:off x="-28542" y="1766656"/>
            <a:ext cx="951819" cy="1929947"/>
          </a:xfrm>
          <a:prstGeom prst="rect">
            <a:avLst/>
          </a:prstGeom>
        </p:spPr>
      </p:pic>
      <p:pic>
        <p:nvPicPr>
          <p:cNvPr id="24" name="Imagem 23">
            <a:extLst>
              <a:ext uri="{FF2B5EF4-FFF2-40B4-BE49-F238E27FC236}">
                <a16:creationId xmlns:a16="http://schemas.microsoft.com/office/drawing/2014/main" id="{0A1DAD0A-3B4A-351A-4638-89FF476F08B3}"/>
              </a:ext>
            </a:extLst>
          </p:cNvPr>
          <p:cNvPicPr>
            <a:picLocks noChangeAspect="1"/>
          </p:cNvPicPr>
          <p:nvPr/>
        </p:nvPicPr>
        <p:blipFill>
          <a:blip r:embed="rId9"/>
          <a:stretch>
            <a:fillRect/>
          </a:stretch>
        </p:blipFill>
        <p:spPr>
          <a:xfrm>
            <a:off x="941476" y="4944569"/>
            <a:ext cx="7651827" cy="197536"/>
          </a:xfrm>
          <a:prstGeom prst="rect">
            <a:avLst/>
          </a:prstGeom>
        </p:spPr>
      </p:pic>
      <p:pic>
        <p:nvPicPr>
          <p:cNvPr id="27" name="Imagem 26">
            <a:extLst>
              <a:ext uri="{FF2B5EF4-FFF2-40B4-BE49-F238E27FC236}">
                <a16:creationId xmlns:a16="http://schemas.microsoft.com/office/drawing/2014/main" id="{CEE4D636-07D1-A6D2-1445-B8C85EDB2B05}"/>
              </a:ext>
            </a:extLst>
          </p:cNvPr>
          <p:cNvPicPr>
            <a:picLocks noChangeAspect="1"/>
          </p:cNvPicPr>
          <p:nvPr/>
        </p:nvPicPr>
        <p:blipFill>
          <a:blip r:embed="rId9"/>
          <a:stretch>
            <a:fillRect/>
          </a:stretch>
        </p:blipFill>
        <p:spPr>
          <a:xfrm>
            <a:off x="941475" y="-4150"/>
            <a:ext cx="7738815" cy="235841"/>
          </a:xfrm>
          <a:prstGeom prst="rect">
            <a:avLst/>
          </a:prstGeom>
        </p:spPr>
      </p:pic>
      <p:pic>
        <p:nvPicPr>
          <p:cNvPr id="2" name="Imagem 1">
            <a:extLst>
              <a:ext uri="{FF2B5EF4-FFF2-40B4-BE49-F238E27FC236}">
                <a16:creationId xmlns:a16="http://schemas.microsoft.com/office/drawing/2014/main" id="{625DD319-172A-F4C7-5203-946359D69E6C}"/>
              </a:ext>
            </a:extLst>
          </p:cNvPr>
          <p:cNvPicPr>
            <a:picLocks noChangeAspect="1"/>
          </p:cNvPicPr>
          <p:nvPr/>
        </p:nvPicPr>
        <p:blipFill>
          <a:blip r:embed="rId10"/>
          <a:stretch>
            <a:fillRect/>
          </a:stretch>
        </p:blipFill>
        <p:spPr>
          <a:xfrm rot="16200000">
            <a:off x="7114211" y="1275640"/>
            <a:ext cx="3334837" cy="724741"/>
          </a:xfrm>
          <a:prstGeom prst="rect">
            <a:avLst/>
          </a:prstGeom>
        </p:spPr>
      </p:pic>
      <p:pic>
        <p:nvPicPr>
          <p:cNvPr id="11" name="Imagem 10">
            <a:extLst>
              <a:ext uri="{FF2B5EF4-FFF2-40B4-BE49-F238E27FC236}">
                <a16:creationId xmlns:a16="http://schemas.microsoft.com/office/drawing/2014/main" id="{93D031F0-9751-6B77-2BEE-DE7D29562AF3}"/>
              </a:ext>
            </a:extLst>
          </p:cNvPr>
          <p:cNvPicPr>
            <a:picLocks noChangeAspect="1"/>
          </p:cNvPicPr>
          <p:nvPr/>
        </p:nvPicPr>
        <p:blipFill>
          <a:blip r:embed="rId10"/>
          <a:stretch>
            <a:fillRect/>
          </a:stretch>
        </p:blipFill>
        <p:spPr>
          <a:xfrm rot="5400000">
            <a:off x="7471832" y="3470380"/>
            <a:ext cx="2630173" cy="724742"/>
          </a:xfrm>
          <a:prstGeom prst="rect">
            <a:avLst/>
          </a:prstGeom>
        </p:spPr>
      </p:pic>
      <p:pic>
        <p:nvPicPr>
          <p:cNvPr id="12" name="Imagem 11">
            <a:extLst>
              <a:ext uri="{FF2B5EF4-FFF2-40B4-BE49-F238E27FC236}">
                <a16:creationId xmlns:a16="http://schemas.microsoft.com/office/drawing/2014/main" id="{70CBC0FA-58CE-999D-B52C-30E49F904B91}"/>
              </a:ext>
            </a:extLst>
          </p:cNvPr>
          <p:cNvPicPr>
            <a:picLocks noChangeAspect="1"/>
          </p:cNvPicPr>
          <p:nvPr/>
        </p:nvPicPr>
        <p:blipFill>
          <a:blip r:embed="rId7"/>
          <a:stretch>
            <a:fillRect/>
          </a:stretch>
        </p:blipFill>
        <p:spPr>
          <a:xfrm>
            <a:off x="0" y="203035"/>
            <a:ext cx="945534" cy="951821"/>
          </a:xfrm>
          <a:prstGeom prst="rect">
            <a:avLst/>
          </a:prstGeom>
        </p:spPr>
      </p:pic>
      <p:sp>
        <p:nvSpPr>
          <p:cNvPr id="10" name="CaixaDeTexto 9">
            <a:extLst>
              <a:ext uri="{FF2B5EF4-FFF2-40B4-BE49-F238E27FC236}">
                <a16:creationId xmlns:a16="http://schemas.microsoft.com/office/drawing/2014/main" id="{70CF1144-52B6-B6AF-C429-3799C87548A0}"/>
              </a:ext>
            </a:extLst>
          </p:cNvPr>
          <p:cNvSpPr txBox="1"/>
          <p:nvPr/>
        </p:nvSpPr>
        <p:spPr>
          <a:xfrm>
            <a:off x="1180077" y="883243"/>
            <a:ext cx="6971146" cy="1358705"/>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
            </a:pPr>
            <a:r>
              <a:rPr lang="pt-BR" sz="1400" kern="100" dirty="0">
                <a:effectLst/>
                <a:latin typeface="+mn-lt"/>
                <a:ea typeface="Calibri" panose="020F0502020204030204" pitchFamily="34" charset="0"/>
                <a:cs typeface="Times New Roman" panose="02020603050405020304" pitchFamily="18" charset="0"/>
              </a:rPr>
              <a:t>2024 - orçamento do PNAE - valor de R$ 5.461.907.292,00 </a:t>
            </a:r>
          </a:p>
          <a:p>
            <a:pPr marL="285750" indent="-285750" algn="just">
              <a:lnSpc>
                <a:spcPct val="107000"/>
              </a:lnSpc>
              <a:spcAft>
                <a:spcPts val="800"/>
              </a:spcAft>
              <a:buFont typeface="Wingdings" panose="05000000000000000000" pitchFamily="2" charset="2"/>
              <a:buChar char="§"/>
            </a:pPr>
            <a:r>
              <a:rPr lang="pt-BR" sz="1400" kern="100" dirty="0">
                <a:effectLst/>
                <a:latin typeface="+mn-lt"/>
                <a:ea typeface="Calibri" panose="020F0502020204030204" pitchFamily="34" charset="0"/>
                <a:cs typeface="Times New Roman" panose="02020603050405020304" pitchFamily="18" charset="0"/>
              </a:rPr>
              <a:t>2023 - aumento do </a:t>
            </a:r>
            <a:r>
              <a:rPr lang="pt-BR" sz="1400" i="1" kern="100" dirty="0">
                <a:effectLst/>
                <a:latin typeface="+mn-lt"/>
                <a:ea typeface="Calibri" panose="020F0502020204030204" pitchFamily="34" charset="0"/>
                <a:cs typeface="Times New Roman" panose="02020603050405020304" pitchFamily="18" charset="0"/>
              </a:rPr>
              <a:t>perca pita - </a:t>
            </a:r>
            <a:r>
              <a:rPr lang="pt-BR" sz="1400" kern="100" dirty="0">
                <a:effectLst/>
                <a:latin typeface="+mn-lt"/>
                <a:ea typeface="Calibri" panose="020F0502020204030204" pitchFamily="34" charset="0"/>
                <a:cs typeface="Times New Roman" panose="02020603050405020304" pitchFamily="18" charset="0"/>
              </a:rPr>
              <a:t>Resolução FNDE n. 02, 10/03/2023</a:t>
            </a:r>
          </a:p>
          <a:p>
            <a:pPr indent="352425" algn="just"/>
            <a:r>
              <a:rPr lang="pt-BR" sz="1300" kern="100" dirty="0">
                <a:latin typeface="+mn-lt"/>
                <a:ea typeface="Calibri" panose="020F0502020204030204" pitchFamily="34" charset="0"/>
                <a:cs typeface="Times New Roman" panose="02020603050405020304" pitchFamily="18" charset="0"/>
              </a:rPr>
              <a:t>35% - e</a:t>
            </a:r>
            <a:r>
              <a:rPr lang="pt-BR" sz="1300" kern="100" dirty="0">
                <a:effectLst/>
                <a:latin typeface="+mn-lt"/>
                <a:ea typeface="Calibri" panose="020F0502020204030204" pitchFamily="34" charset="0"/>
                <a:cs typeface="Times New Roman" panose="02020603050405020304" pitchFamily="18" charset="0"/>
              </a:rPr>
              <a:t>studantes da pré-escola e escolas indígenas ou quilombolas</a:t>
            </a:r>
          </a:p>
          <a:p>
            <a:pPr indent="352425" algn="just"/>
            <a:r>
              <a:rPr lang="pt-BR" sz="1300" kern="100" dirty="0">
                <a:latin typeface="+mn-lt"/>
                <a:ea typeface="Calibri" panose="020F0502020204030204" pitchFamily="34" charset="0"/>
                <a:cs typeface="Times New Roman" panose="02020603050405020304" pitchFamily="18" charset="0"/>
              </a:rPr>
              <a:t>39% - ensino </a:t>
            </a:r>
            <a:r>
              <a:rPr lang="pt-BR" sz="1300" kern="100" dirty="0">
                <a:effectLst/>
                <a:latin typeface="+mn-lt"/>
                <a:ea typeface="Calibri" panose="020F0502020204030204" pitchFamily="34" charset="0"/>
                <a:cs typeface="Times New Roman" panose="02020603050405020304" pitchFamily="18" charset="0"/>
              </a:rPr>
              <a:t>fundamental - etapas de ensino representam mais de 70% do alunado</a:t>
            </a:r>
          </a:p>
          <a:p>
            <a:pPr indent="352425" algn="just"/>
            <a:r>
              <a:rPr lang="pt-BR" sz="1300" kern="100" dirty="0">
                <a:latin typeface="+mn-lt"/>
                <a:ea typeface="Calibri" panose="020F0502020204030204" pitchFamily="34" charset="0"/>
                <a:cs typeface="Times New Roman" panose="02020603050405020304" pitchFamily="18" charset="0"/>
              </a:rPr>
              <a:t>28% - d</a:t>
            </a:r>
            <a:r>
              <a:rPr lang="pt-BR" sz="1300" kern="100" dirty="0">
                <a:effectLst/>
                <a:latin typeface="+mn-lt"/>
                <a:ea typeface="Calibri" panose="020F0502020204030204" pitchFamily="34" charset="0"/>
                <a:cs typeface="Times New Roman" panose="02020603050405020304" pitchFamily="18" charset="0"/>
              </a:rPr>
              <a:t>emais etapas e modalidades</a:t>
            </a:r>
            <a:endParaRPr lang="pt-BR" sz="1400" kern="100" dirty="0">
              <a:effectLst/>
              <a:latin typeface="+mn-lt"/>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9643AEC3-911F-EAEA-108C-D7DD37EDF21F}"/>
              </a:ext>
            </a:extLst>
          </p:cNvPr>
          <p:cNvSpPr txBox="1"/>
          <p:nvPr/>
        </p:nvSpPr>
        <p:spPr>
          <a:xfrm>
            <a:off x="1180077" y="2283807"/>
            <a:ext cx="6971146" cy="2385268"/>
          </a:xfrm>
          <a:prstGeom prst="rect">
            <a:avLst/>
          </a:prstGeom>
          <a:noFill/>
        </p:spPr>
        <p:txBody>
          <a:bodyPr wrap="square">
            <a:spAutoFit/>
          </a:bodyPr>
          <a:lstStyle/>
          <a:p>
            <a:pPr algn="just"/>
            <a:r>
              <a:rPr lang="pt-BR" b="1" dirty="0"/>
              <a:t>Atendimento Universal -  </a:t>
            </a:r>
            <a:r>
              <a:rPr lang="pt-BR" dirty="0"/>
              <a:t>Aproximadamente 40 milhões de estudantes matriculados na educação básica das redes Federal, Estadual, Distrital e Municipal.</a:t>
            </a:r>
          </a:p>
          <a:p>
            <a:pPr algn="just"/>
            <a:endParaRPr lang="pt-BR" sz="900" dirty="0"/>
          </a:p>
          <a:p>
            <a:pPr algn="just"/>
            <a:r>
              <a:rPr lang="pt-BR" b="1" dirty="0"/>
              <a:t>Objetivo</a:t>
            </a:r>
            <a:endParaRPr lang="pt-BR" dirty="0"/>
          </a:p>
          <a:p>
            <a:pPr algn="just">
              <a:tabLst>
                <a:tab pos="182563" algn="l"/>
              </a:tabLst>
            </a:pPr>
            <a:r>
              <a:rPr lang="pt-BR" dirty="0"/>
              <a:t>•	Contribuir para o crescimento e o desenvolvimento biopsicossocial, </a:t>
            </a:r>
          </a:p>
          <a:p>
            <a:pPr algn="just">
              <a:tabLst>
                <a:tab pos="182563" algn="l"/>
              </a:tabLst>
            </a:pPr>
            <a:r>
              <a:rPr lang="pt-BR" dirty="0"/>
              <a:t>•	Aprendizagem, rendimento escolar e a formação de hábitos alimentares saudáveis</a:t>
            </a:r>
          </a:p>
          <a:p>
            <a:pPr algn="just">
              <a:tabLst>
                <a:tab pos="182563" algn="l"/>
              </a:tabLst>
            </a:pPr>
            <a:endParaRPr lang="pt-BR" dirty="0"/>
          </a:p>
          <a:p>
            <a:pPr algn="just">
              <a:tabLst>
                <a:tab pos="182563" algn="l"/>
              </a:tabLst>
            </a:pPr>
            <a:r>
              <a:rPr lang="pt-BR" b="1" dirty="0"/>
              <a:t>Quais ações - ferramentas utilizadas?</a:t>
            </a:r>
          </a:p>
          <a:p>
            <a:pPr algn="just">
              <a:tabLst>
                <a:tab pos="182563" algn="l"/>
              </a:tabLst>
            </a:pPr>
            <a:r>
              <a:rPr lang="pt-BR" dirty="0"/>
              <a:t>•	Ações de educação alimentar e nutricional que perpassa o currículo escolar  </a:t>
            </a:r>
          </a:p>
          <a:p>
            <a:pPr algn="just">
              <a:tabLst>
                <a:tab pos="182563" algn="l"/>
              </a:tabLst>
            </a:pPr>
            <a:r>
              <a:rPr lang="pt-BR" dirty="0"/>
              <a:t>•	Oferta de refeições que cubram as suas necessidades nutricionais durante o período letivo.</a:t>
            </a:r>
          </a:p>
        </p:txBody>
      </p:sp>
      <p:sp>
        <p:nvSpPr>
          <p:cNvPr id="9" name="CaixaDeTexto 8">
            <a:extLst>
              <a:ext uri="{FF2B5EF4-FFF2-40B4-BE49-F238E27FC236}">
                <a16:creationId xmlns:a16="http://schemas.microsoft.com/office/drawing/2014/main" id="{DCA5151A-1ACE-1972-FB00-A973CFA8BF7F}"/>
              </a:ext>
            </a:extLst>
          </p:cNvPr>
          <p:cNvSpPr txBox="1"/>
          <p:nvPr/>
        </p:nvSpPr>
        <p:spPr>
          <a:xfrm>
            <a:off x="1160465" y="4592120"/>
            <a:ext cx="5502249" cy="307777"/>
          </a:xfrm>
          <a:prstGeom prst="rect">
            <a:avLst/>
          </a:prstGeom>
          <a:noFill/>
        </p:spPr>
        <p:txBody>
          <a:bodyPr wrap="square">
            <a:spAutoFit/>
          </a:bodyPr>
          <a:lstStyle/>
          <a:p>
            <a:pPr algn="just"/>
            <a:r>
              <a:rPr lang="pt-BR" sz="700" dirty="0"/>
              <a:t>Fonte: https://www.gov.br/fnde/pt-br/acesso-a-informacao/transparencia-e-prestacao-de-contas/relatorio-de-gestao-1/relatorio-de-gestao-2024/desempenho-da-gestao/areas-finalisticas/alimentacao-escolar-2023.</a:t>
            </a:r>
          </a:p>
        </p:txBody>
      </p:sp>
    </p:spTree>
    <p:extLst>
      <p:ext uri="{BB962C8B-B14F-4D97-AF65-F5344CB8AC3E}">
        <p14:creationId xmlns:p14="http://schemas.microsoft.com/office/powerpoint/2010/main" val="304555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84C0046-CA8A-4C91-1D50-B9BB6F9440BE}"/>
              </a:ext>
            </a:extLst>
          </p:cNvPr>
          <p:cNvSpPr/>
          <p:nvPr/>
        </p:nvSpPr>
        <p:spPr>
          <a:xfrm>
            <a:off x="6871063" y="4598965"/>
            <a:ext cx="1550841" cy="382247"/>
          </a:xfrm>
          <a:prstGeom prst="rect">
            <a:avLst/>
          </a:prstGeom>
          <a:solidFill>
            <a:srgbClr val="183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0329FA44-8D65-7A69-269B-956F696F35B8}"/>
              </a:ext>
            </a:extLst>
          </p:cNvPr>
          <p:cNvPicPr>
            <a:picLocks noChangeAspect="1"/>
          </p:cNvPicPr>
          <p:nvPr/>
        </p:nvPicPr>
        <p:blipFill>
          <a:blip r:embed="rId3"/>
          <a:stretch>
            <a:fillRect/>
          </a:stretch>
        </p:blipFill>
        <p:spPr>
          <a:xfrm rot="5400000">
            <a:off x="5002484" y="2729426"/>
            <a:ext cx="647790" cy="190527"/>
          </a:xfrm>
          <a:prstGeom prst="rect">
            <a:avLst/>
          </a:prstGeom>
        </p:spPr>
      </p:pic>
      <p:pic>
        <p:nvPicPr>
          <p:cNvPr id="13" name="Imagem 12" descr="Interface gráfica do usuário, Texto&#10;&#10;Descrição gerada automaticamente">
            <a:extLst>
              <a:ext uri="{FF2B5EF4-FFF2-40B4-BE49-F238E27FC236}">
                <a16:creationId xmlns:a16="http://schemas.microsoft.com/office/drawing/2014/main" id="{29EAAACE-D757-2ECC-5B4A-8D01D26B7D5F}"/>
              </a:ext>
            </a:extLst>
          </p:cNvPr>
          <p:cNvPicPr>
            <a:picLocks noChangeAspect="1"/>
          </p:cNvPicPr>
          <p:nvPr/>
        </p:nvPicPr>
        <p:blipFill>
          <a:blip r:embed="rId4"/>
          <a:stretch>
            <a:fillRect/>
          </a:stretch>
        </p:blipFill>
        <p:spPr>
          <a:xfrm>
            <a:off x="7024915" y="4650360"/>
            <a:ext cx="1243135" cy="242814"/>
          </a:xfrm>
          <a:prstGeom prst="rect">
            <a:avLst/>
          </a:prstGeom>
        </p:spPr>
      </p:pic>
      <p:pic>
        <p:nvPicPr>
          <p:cNvPr id="28" name="Imagem 27">
            <a:extLst>
              <a:ext uri="{FF2B5EF4-FFF2-40B4-BE49-F238E27FC236}">
                <a16:creationId xmlns:a16="http://schemas.microsoft.com/office/drawing/2014/main" id="{52E42127-79DA-404A-0A17-248CAB55BA6D}"/>
              </a:ext>
            </a:extLst>
          </p:cNvPr>
          <p:cNvPicPr>
            <a:picLocks noChangeAspect="1"/>
          </p:cNvPicPr>
          <p:nvPr/>
        </p:nvPicPr>
        <p:blipFill>
          <a:blip r:embed="rId5"/>
          <a:stretch>
            <a:fillRect/>
          </a:stretch>
        </p:blipFill>
        <p:spPr>
          <a:xfrm>
            <a:off x="-8930" y="1394"/>
            <a:ext cx="951819" cy="5142106"/>
          </a:xfrm>
          <a:prstGeom prst="rect">
            <a:avLst/>
          </a:prstGeom>
        </p:spPr>
      </p:pic>
      <p:pic>
        <p:nvPicPr>
          <p:cNvPr id="34" name="Imagem 33">
            <a:extLst>
              <a:ext uri="{FF2B5EF4-FFF2-40B4-BE49-F238E27FC236}">
                <a16:creationId xmlns:a16="http://schemas.microsoft.com/office/drawing/2014/main" id="{B406EB19-73C6-0BDE-8826-CA6BFA811433}"/>
              </a:ext>
            </a:extLst>
          </p:cNvPr>
          <p:cNvPicPr>
            <a:picLocks noChangeAspect="1"/>
          </p:cNvPicPr>
          <p:nvPr/>
        </p:nvPicPr>
        <p:blipFill>
          <a:blip r:embed="rId6"/>
          <a:stretch>
            <a:fillRect/>
          </a:stretch>
        </p:blipFill>
        <p:spPr>
          <a:xfrm rot="10800000">
            <a:off x="-4" y="4263390"/>
            <a:ext cx="923281" cy="889134"/>
          </a:xfrm>
          <a:prstGeom prst="rect">
            <a:avLst/>
          </a:prstGeom>
        </p:spPr>
      </p:pic>
      <p:pic>
        <p:nvPicPr>
          <p:cNvPr id="6" name="Imagem 5">
            <a:extLst>
              <a:ext uri="{FF2B5EF4-FFF2-40B4-BE49-F238E27FC236}">
                <a16:creationId xmlns:a16="http://schemas.microsoft.com/office/drawing/2014/main" id="{627D84E3-CABC-8F0A-2FA8-02BB1C0F38E3}"/>
              </a:ext>
            </a:extLst>
          </p:cNvPr>
          <p:cNvPicPr>
            <a:picLocks noChangeAspect="1"/>
          </p:cNvPicPr>
          <p:nvPr/>
        </p:nvPicPr>
        <p:blipFill>
          <a:blip r:embed="rId7"/>
          <a:stretch>
            <a:fillRect/>
          </a:stretch>
        </p:blipFill>
        <p:spPr>
          <a:xfrm rot="10800000">
            <a:off x="-28203" y="3039790"/>
            <a:ext cx="951479" cy="1440770"/>
          </a:xfrm>
          <a:prstGeom prst="rect">
            <a:avLst/>
          </a:prstGeom>
        </p:spPr>
      </p:pic>
      <p:pic>
        <p:nvPicPr>
          <p:cNvPr id="18" name="Imagem 17">
            <a:extLst>
              <a:ext uri="{FF2B5EF4-FFF2-40B4-BE49-F238E27FC236}">
                <a16:creationId xmlns:a16="http://schemas.microsoft.com/office/drawing/2014/main" id="{84C537AD-00B9-C03D-2A47-A486865F0838}"/>
              </a:ext>
            </a:extLst>
          </p:cNvPr>
          <p:cNvPicPr>
            <a:picLocks noChangeAspect="1"/>
          </p:cNvPicPr>
          <p:nvPr/>
        </p:nvPicPr>
        <p:blipFill>
          <a:blip r:embed="rId8"/>
          <a:stretch>
            <a:fillRect/>
          </a:stretch>
        </p:blipFill>
        <p:spPr>
          <a:xfrm>
            <a:off x="-28542" y="1766656"/>
            <a:ext cx="951819" cy="1929947"/>
          </a:xfrm>
          <a:prstGeom prst="rect">
            <a:avLst/>
          </a:prstGeom>
        </p:spPr>
      </p:pic>
      <p:pic>
        <p:nvPicPr>
          <p:cNvPr id="24" name="Imagem 23">
            <a:extLst>
              <a:ext uri="{FF2B5EF4-FFF2-40B4-BE49-F238E27FC236}">
                <a16:creationId xmlns:a16="http://schemas.microsoft.com/office/drawing/2014/main" id="{0A1DAD0A-3B4A-351A-4638-89FF476F08B3}"/>
              </a:ext>
            </a:extLst>
          </p:cNvPr>
          <p:cNvPicPr>
            <a:picLocks noChangeAspect="1"/>
          </p:cNvPicPr>
          <p:nvPr/>
        </p:nvPicPr>
        <p:blipFill>
          <a:blip r:embed="rId9"/>
          <a:stretch>
            <a:fillRect/>
          </a:stretch>
        </p:blipFill>
        <p:spPr>
          <a:xfrm>
            <a:off x="941476" y="4944569"/>
            <a:ext cx="7651827" cy="197536"/>
          </a:xfrm>
          <a:prstGeom prst="rect">
            <a:avLst/>
          </a:prstGeom>
        </p:spPr>
      </p:pic>
      <p:pic>
        <p:nvPicPr>
          <p:cNvPr id="27" name="Imagem 26">
            <a:extLst>
              <a:ext uri="{FF2B5EF4-FFF2-40B4-BE49-F238E27FC236}">
                <a16:creationId xmlns:a16="http://schemas.microsoft.com/office/drawing/2014/main" id="{CEE4D636-07D1-A6D2-1445-B8C85EDB2B05}"/>
              </a:ext>
            </a:extLst>
          </p:cNvPr>
          <p:cNvPicPr>
            <a:picLocks noChangeAspect="1"/>
          </p:cNvPicPr>
          <p:nvPr/>
        </p:nvPicPr>
        <p:blipFill>
          <a:blip r:embed="rId9"/>
          <a:stretch>
            <a:fillRect/>
          </a:stretch>
        </p:blipFill>
        <p:spPr>
          <a:xfrm>
            <a:off x="941475" y="-4150"/>
            <a:ext cx="7738815" cy="235841"/>
          </a:xfrm>
          <a:prstGeom prst="rect">
            <a:avLst/>
          </a:prstGeom>
        </p:spPr>
      </p:pic>
      <p:pic>
        <p:nvPicPr>
          <p:cNvPr id="2" name="Imagem 1">
            <a:extLst>
              <a:ext uri="{FF2B5EF4-FFF2-40B4-BE49-F238E27FC236}">
                <a16:creationId xmlns:a16="http://schemas.microsoft.com/office/drawing/2014/main" id="{625DD319-172A-F4C7-5203-946359D69E6C}"/>
              </a:ext>
            </a:extLst>
          </p:cNvPr>
          <p:cNvPicPr>
            <a:picLocks noChangeAspect="1"/>
          </p:cNvPicPr>
          <p:nvPr/>
        </p:nvPicPr>
        <p:blipFill>
          <a:blip r:embed="rId10"/>
          <a:stretch>
            <a:fillRect/>
          </a:stretch>
        </p:blipFill>
        <p:spPr>
          <a:xfrm rot="16200000">
            <a:off x="7114211" y="1275640"/>
            <a:ext cx="3334837" cy="724741"/>
          </a:xfrm>
          <a:prstGeom prst="rect">
            <a:avLst/>
          </a:prstGeom>
        </p:spPr>
      </p:pic>
      <p:pic>
        <p:nvPicPr>
          <p:cNvPr id="11" name="Imagem 10">
            <a:extLst>
              <a:ext uri="{FF2B5EF4-FFF2-40B4-BE49-F238E27FC236}">
                <a16:creationId xmlns:a16="http://schemas.microsoft.com/office/drawing/2014/main" id="{93D031F0-9751-6B77-2BEE-DE7D29562AF3}"/>
              </a:ext>
            </a:extLst>
          </p:cNvPr>
          <p:cNvPicPr>
            <a:picLocks noChangeAspect="1"/>
          </p:cNvPicPr>
          <p:nvPr/>
        </p:nvPicPr>
        <p:blipFill>
          <a:blip r:embed="rId10"/>
          <a:stretch>
            <a:fillRect/>
          </a:stretch>
        </p:blipFill>
        <p:spPr>
          <a:xfrm rot="5400000">
            <a:off x="7471832" y="3470380"/>
            <a:ext cx="2630173" cy="724742"/>
          </a:xfrm>
          <a:prstGeom prst="rect">
            <a:avLst/>
          </a:prstGeom>
        </p:spPr>
      </p:pic>
      <p:pic>
        <p:nvPicPr>
          <p:cNvPr id="12" name="Imagem 11">
            <a:extLst>
              <a:ext uri="{FF2B5EF4-FFF2-40B4-BE49-F238E27FC236}">
                <a16:creationId xmlns:a16="http://schemas.microsoft.com/office/drawing/2014/main" id="{70CBC0FA-58CE-999D-B52C-30E49F904B91}"/>
              </a:ext>
            </a:extLst>
          </p:cNvPr>
          <p:cNvPicPr>
            <a:picLocks noChangeAspect="1"/>
          </p:cNvPicPr>
          <p:nvPr/>
        </p:nvPicPr>
        <p:blipFill>
          <a:blip r:embed="rId7"/>
          <a:stretch>
            <a:fillRect/>
          </a:stretch>
        </p:blipFill>
        <p:spPr>
          <a:xfrm>
            <a:off x="0" y="203035"/>
            <a:ext cx="945534" cy="951821"/>
          </a:xfrm>
          <a:prstGeom prst="rect">
            <a:avLst/>
          </a:prstGeom>
        </p:spPr>
      </p:pic>
      <p:graphicFrame>
        <p:nvGraphicFramePr>
          <p:cNvPr id="9" name="Gráfico 8">
            <a:extLst>
              <a:ext uri="{FF2B5EF4-FFF2-40B4-BE49-F238E27FC236}">
                <a16:creationId xmlns:a16="http://schemas.microsoft.com/office/drawing/2014/main" id="{ECAE6920-9A79-F7E2-3872-6512CE77C11B}"/>
              </a:ext>
            </a:extLst>
          </p:cNvPr>
          <p:cNvGraphicFramePr>
            <a:graphicFrameLocks/>
          </p:cNvGraphicFramePr>
          <p:nvPr>
            <p:extLst>
              <p:ext uri="{D42A27DB-BD31-4B8C-83A1-F6EECF244321}">
                <p14:modId xmlns:p14="http://schemas.microsoft.com/office/powerpoint/2010/main" val="2509919569"/>
              </p:ext>
            </p:extLst>
          </p:nvPr>
        </p:nvGraphicFramePr>
        <p:xfrm>
          <a:off x="1097280" y="1426992"/>
          <a:ext cx="7170770" cy="3095534"/>
        </p:xfrm>
        <a:graphic>
          <a:graphicData uri="http://schemas.openxmlformats.org/drawingml/2006/chart">
            <c:chart xmlns:c="http://schemas.openxmlformats.org/drawingml/2006/chart" xmlns:r="http://schemas.openxmlformats.org/officeDocument/2006/relationships" r:id="rId11"/>
          </a:graphicData>
        </a:graphic>
      </p:graphicFrame>
      <p:sp>
        <p:nvSpPr>
          <p:cNvPr id="17" name="CaixaDeTexto 16">
            <a:extLst>
              <a:ext uri="{FF2B5EF4-FFF2-40B4-BE49-F238E27FC236}">
                <a16:creationId xmlns:a16="http://schemas.microsoft.com/office/drawing/2014/main" id="{4B15297B-1FE6-DB03-F90D-D4812DF4BF36}"/>
              </a:ext>
            </a:extLst>
          </p:cNvPr>
          <p:cNvSpPr txBox="1"/>
          <p:nvPr/>
        </p:nvSpPr>
        <p:spPr>
          <a:xfrm>
            <a:off x="856751" y="423451"/>
            <a:ext cx="7651827" cy="338554"/>
          </a:xfrm>
          <a:prstGeom prst="rect">
            <a:avLst/>
          </a:prstGeom>
          <a:noFill/>
        </p:spPr>
        <p:txBody>
          <a:bodyPr wrap="square">
            <a:spAutoFit/>
          </a:bodyPr>
          <a:lstStyle/>
          <a:p>
            <a:pPr algn="ctr" rtl="0">
              <a:defRPr sz="1600" b="1" i="0" u="none" strike="noStrike" kern="1200" spc="0" baseline="0">
                <a:solidFill>
                  <a:prstClr val="black">
                    <a:lumMod val="65000"/>
                    <a:lumOff val="35000"/>
                  </a:prstClr>
                </a:solidFill>
                <a:latin typeface="+mn-lt"/>
                <a:ea typeface="+mn-ea"/>
                <a:cs typeface="+mn-cs"/>
              </a:defRPr>
            </a:pPr>
            <a:r>
              <a:rPr lang="en-US" dirty="0">
                <a:solidFill>
                  <a:schemeClr val="accent2"/>
                </a:solidFill>
              </a:rPr>
              <a:t>Percentual de </a:t>
            </a:r>
            <a:r>
              <a:rPr lang="en-US" dirty="0" err="1">
                <a:solidFill>
                  <a:schemeClr val="accent2"/>
                </a:solidFill>
              </a:rPr>
              <a:t>aquisição</a:t>
            </a:r>
            <a:r>
              <a:rPr lang="en-US" dirty="0">
                <a:solidFill>
                  <a:schemeClr val="accent2"/>
                </a:solidFill>
              </a:rPr>
              <a:t> da </a:t>
            </a:r>
            <a:r>
              <a:rPr lang="en-US" dirty="0" err="1">
                <a:solidFill>
                  <a:schemeClr val="accent2"/>
                </a:solidFill>
              </a:rPr>
              <a:t>agricultura</a:t>
            </a:r>
            <a:r>
              <a:rPr lang="en-US" dirty="0">
                <a:solidFill>
                  <a:schemeClr val="accent2"/>
                </a:solidFill>
              </a:rPr>
              <a:t> familiar para o PNAE - </a:t>
            </a:r>
            <a:r>
              <a:rPr lang="en-US" dirty="0" err="1">
                <a:solidFill>
                  <a:schemeClr val="accent2"/>
                </a:solidFill>
              </a:rPr>
              <a:t>por</a:t>
            </a:r>
            <a:r>
              <a:rPr lang="en-US" dirty="0">
                <a:solidFill>
                  <a:schemeClr val="accent2"/>
                </a:solidFill>
              </a:rPr>
              <a:t> UF -  2022</a:t>
            </a:r>
          </a:p>
        </p:txBody>
      </p:sp>
      <p:sp>
        <p:nvSpPr>
          <p:cNvPr id="20" name="CaixaDeTexto 19">
            <a:extLst>
              <a:ext uri="{FF2B5EF4-FFF2-40B4-BE49-F238E27FC236}">
                <a16:creationId xmlns:a16="http://schemas.microsoft.com/office/drawing/2014/main" id="{3882E059-9230-8D5B-01CF-1F54506D394D}"/>
              </a:ext>
            </a:extLst>
          </p:cNvPr>
          <p:cNvSpPr txBox="1"/>
          <p:nvPr/>
        </p:nvSpPr>
        <p:spPr>
          <a:xfrm>
            <a:off x="1228394" y="878075"/>
            <a:ext cx="5924500" cy="523220"/>
          </a:xfrm>
          <a:prstGeom prst="rect">
            <a:avLst/>
          </a:prstGeom>
          <a:noFill/>
        </p:spPr>
        <p:txBody>
          <a:bodyPr wrap="square">
            <a:spAutoFit/>
          </a:bodyPr>
          <a:lstStyle/>
          <a:p>
            <a:pPr algn="just"/>
            <a:r>
              <a:rPr lang="pt-BR" sz="1400" kern="100" dirty="0">
                <a:effectLst/>
                <a:latin typeface="Calibri" panose="020F0502020204030204" pitchFamily="34" charset="0"/>
                <a:ea typeface="Calibri" panose="020F0502020204030204" pitchFamily="34" charset="0"/>
                <a:cs typeface="Times New Roman" panose="02020603050405020304" pitchFamily="18" charset="0"/>
              </a:rPr>
              <a:t>Orçamento do PNAE em 2022 - R$ 3.552.946.332,88 </a:t>
            </a:r>
          </a:p>
          <a:p>
            <a:pPr algn="just"/>
            <a:r>
              <a:rPr lang="pt-BR" sz="1400" kern="100" dirty="0">
                <a:effectLst/>
                <a:latin typeface="Calibri" panose="020F0502020204030204" pitchFamily="34" charset="0"/>
                <a:ea typeface="Calibri" panose="020F0502020204030204" pitchFamily="34" charset="0"/>
                <a:cs typeface="Times New Roman" panose="02020603050405020304" pitchFamily="18" charset="0"/>
              </a:rPr>
              <a:t>Recurso aplicado na aquisição da AF em 2022 - R$ 1.602.423.611,37 (45%)</a:t>
            </a:r>
          </a:p>
        </p:txBody>
      </p:sp>
      <p:sp>
        <p:nvSpPr>
          <p:cNvPr id="22" name="CaixaDeTexto 21">
            <a:extLst>
              <a:ext uri="{FF2B5EF4-FFF2-40B4-BE49-F238E27FC236}">
                <a16:creationId xmlns:a16="http://schemas.microsoft.com/office/drawing/2014/main" id="{69EC9811-79C3-CDFF-8E05-6B50159618C9}"/>
              </a:ext>
            </a:extLst>
          </p:cNvPr>
          <p:cNvSpPr txBox="1"/>
          <p:nvPr/>
        </p:nvSpPr>
        <p:spPr>
          <a:xfrm>
            <a:off x="1029621" y="4480560"/>
            <a:ext cx="5754710" cy="200055"/>
          </a:xfrm>
          <a:prstGeom prst="rect">
            <a:avLst/>
          </a:prstGeom>
          <a:noFill/>
        </p:spPr>
        <p:txBody>
          <a:bodyPr wrap="square">
            <a:spAutoFit/>
          </a:bodyPr>
          <a:lstStyle/>
          <a:p>
            <a:r>
              <a:rPr lang="pt-BR" sz="7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Fonte: </a:t>
            </a:r>
            <a:r>
              <a:rPr lang="pt-BR" sz="700"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https://www.gov.br/fnde/pt-br/acesso-a-informacao/acoes-e-programas/programas/pnae/consultas/pnae-dados-da-agricultura-familiar</a:t>
            </a:r>
            <a:endParaRPr lang="pt-BR" sz="1200" dirty="0">
              <a:solidFill>
                <a:schemeClr val="accent2"/>
              </a:solidFill>
            </a:endParaRPr>
          </a:p>
        </p:txBody>
      </p:sp>
    </p:spTree>
    <p:extLst>
      <p:ext uri="{BB962C8B-B14F-4D97-AF65-F5344CB8AC3E}">
        <p14:creationId xmlns:p14="http://schemas.microsoft.com/office/powerpoint/2010/main" val="107653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29" y="40192"/>
            <a:ext cx="3731080" cy="607942"/>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6"/>
          <a:stretch>
            <a:fillRect/>
          </a:stretch>
        </p:blipFill>
        <p:spPr>
          <a:xfrm>
            <a:off x="254294" y="44342"/>
            <a:ext cx="228227" cy="60068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7"/>
          <a:stretch>
            <a:fillRect/>
          </a:stretch>
        </p:blipFill>
        <p:spPr>
          <a:xfrm>
            <a:off x="445771" y="40184"/>
            <a:ext cx="931660" cy="607943"/>
          </a:xfrm>
          <a:prstGeom prst="rect">
            <a:avLst/>
          </a:prstGeom>
        </p:spPr>
      </p:pic>
      <p:sp>
        <p:nvSpPr>
          <p:cNvPr id="34" name="Fluxograma: Processo alternativo 18">
            <a:extLst>
              <a:ext uri="{FF2B5EF4-FFF2-40B4-BE49-F238E27FC236}">
                <a16:creationId xmlns:a16="http://schemas.microsoft.com/office/drawing/2014/main" id="{BC88E343-B196-5D92-9422-BFD6A8EB92F6}"/>
              </a:ext>
            </a:extLst>
          </p:cNvPr>
          <p:cNvSpPr/>
          <p:nvPr/>
        </p:nvSpPr>
        <p:spPr>
          <a:xfrm>
            <a:off x="691528" y="809881"/>
            <a:ext cx="7760944" cy="2521148"/>
          </a:xfrm>
          <a:prstGeom prst="flowChartAlternateProcess">
            <a:avLst/>
          </a:prstGeom>
          <a:solidFill>
            <a:srgbClr val="F5FB05"/>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R="0" lvl="0" algn="just" defTabSz="914400" eaLnBrk="1" fontAlgn="auto" latinLnBrk="0" hangingPunct="1">
              <a:lnSpc>
                <a:spcPct val="150000"/>
              </a:lnSpc>
              <a:spcBef>
                <a:spcPts val="0"/>
              </a:spcBef>
              <a:spcAft>
                <a:spcPts val="0"/>
              </a:spcAft>
              <a:buClrTx/>
              <a:buSzTx/>
              <a:tabLst/>
              <a:defRPr/>
            </a:pPr>
            <a:r>
              <a:rPr kumimoji="0" lang="pt-BR" sz="1600" b="1" i="0" u="none" strike="noStrike" kern="0" cap="none" spc="0" normalizeH="0" baseline="0" noProof="0" dirty="0">
                <a:ln>
                  <a:noFill/>
                </a:ln>
                <a:solidFill>
                  <a:schemeClr val="bg2">
                    <a:lumMod val="25000"/>
                  </a:schemeClr>
                </a:solidFill>
                <a:effectLst/>
                <a:uLnTx/>
                <a:uFillTx/>
                <a:ea typeface="+mn-ea"/>
                <a:cs typeface="+mn-cs"/>
              </a:rPr>
              <a:t>Art. 37, inciso XXI da Constituição Federal, de 1988</a:t>
            </a:r>
          </a:p>
          <a:p>
            <a:pPr marR="0" lvl="0" algn="just" defTabSz="914400" eaLnBrk="1" fontAlgn="auto" latinLnBrk="0" hangingPunct="1">
              <a:spcBef>
                <a:spcPts val="0"/>
              </a:spcBef>
              <a:spcAft>
                <a:spcPts val="0"/>
              </a:spcAft>
              <a:buClrTx/>
              <a:buSzTx/>
              <a:tabLst/>
              <a:defRPr/>
            </a:pPr>
            <a:r>
              <a:rPr kumimoji="0" lang="pt-BR" sz="1200" b="1" i="0" u="none" strike="noStrike" kern="0" cap="none" spc="0" normalizeH="0" baseline="0" noProof="0" dirty="0">
                <a:ln>
                  <a:noFill/>
                </a:ln>
                <a:solidFill>
                  <a:schemeClr val="bg2">
                    <a:lumMod val="25000"/>
                  </a:schemeClr>
                </a:solidFill>
                <a:effectLst/>
                <a:uLnTx/>
                <a:uFillTx/>
                <a:ea typeface="+mn-ea"/>
                <a:cs typeface="+mn-cs"/>
              </a:rPr>
              <a:t> </a:t>
            </a:r>
          </a:p>
          <a:p>
            <a:pPr marR="0" lvl="0" algn="just" defTabSz="914400" eaLnBrk="1" fontAlgn="auto" latinLnBrk="0" hangingPunct="1">
              <a:lnSpc>
                <a:spcPct val="150000"/>
              </a:lnSpc>
              <a:spcBef>
                <a:spcPts val="0"/>
              </a:spcBef>
              <a:spcAft>
                <a:spcPts val="0"/>
              </a:spcAft>
              <a:buClrTx/>
              <a:buSzTx/>
              <a:tabLst/>
              <a:defRPr/>
            </a:pPr>
            <a:r>
              <a:rPr lang="pt-BR" sz="1200" b="1" dirty="0">
                <a:solidFill>
                  <a:schemeClr val="bg2">
                    <a:lumMod val="25000"/>
                  </a:schemeClr>
                </a:solidFill>
              </a:rPr>
              <a:t>Art. 37 (...)</a:t>
            </a:r>
          </a:p>
          <a:p>
            <a:pPr marR="0" lvl="0" algn="just" defTabSz="914400" eaLnBrk="1" fontAlgn="auto" latinLnBrk="0" hangingPunct="1">
              <a:lnSpc>
                <a:spcPct val="150000"/>
              </a:lnSpc>
              <a:spcBef>
                <a:spcPts val="0"/>
              </a:spcBef>
              <a:spcAft>
                <a:spcPts val="0"/>
              </a:spcAft>
              <a:buClrTx/>
              <a:buSzTx/>
              <a:tabLst/>
              <a:defRPr/>
            </a:pPr>
            <a:r>
              <a:rPr kumimoji="0" lang="pt-BR" sz="1200" b="1" i="0" u="none" strike="noStrike" kern="0" cap="none" spc="0" normalizeH="0" baseline="0" noProof="0" dirty="0">
                <a:ln>
                  <a:noFill/>
                </a:ln>
                <a:solidFill>
                  <a:schemeClr val="bg2">
                    <a:lumMod val="25000"/>
                  </a:schemeClr>
                </a:solidFill>
                <a:effectLst/>
                <a:uLnTx/>
                <a:uFillTx/>
                <a:ea typeface="+mn-ea"/>
                <a:cs typeface="+mn-cs"/>
              </a:rPr>
              <a:t>XXI - ressalvados os casos especificados na legislação, as obras, serviços, compras e alienações serão contratados mediante processo de licitação pública que assegure igualdade de condições a todos os concorrentes, com cláusulas que estabeleçam obrigações de pagamento, mantidas as condições efetivas da proposta, nos termos da lei, o qual somente permitirá as exigências de qualificação técnica e econômica indispensáveis à garantia do cumprimento das obrigações. </a:t>
            </a:r>
          </a:p>
        </p:txBody>
      </p:sp>
      <p:sp>
        <p:nvSpPr>
          <p:cNvPr id="17" name="Fluxograma: Processo alternativo 18">
            <a:extLst>
              <a:ext uri="{FF2B5EF4-FFF2-40B4-BE49-F238E27FC236}">
                <a16:creationId xmlns:a16="http://schemas.microsoft.com/office/drawing/2014/main" id="{E2DC4569-352B-4DD9-3906-30C7FDB1D5F5}"/>
              </a:ext>
            </a:extLst>
          </p:cNvPr>
          <p:cNvSpPr/>
          <p:nvPr/>
        </p:nvSpPr>
        <p:spPr>
          <a:xfrm>
            <a:off x="499256" y="201945"/>
            <a:ext cx="2923213" cy="287768"/>
          </a:xfrm>
          <a:prstGeom prst="flowChartAlternateProcess">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00000"/>
              </a:lnSpc>
              <a:spcAft>
                <a:spcPts val="0"/>
              </a:spcAft>
              <a:tabLst>
                <a:tab pos="1797050" algn="l"/>
              </a:tabLst>
            </a:pPr>
            <a:r>
              <a:rPr lang="pt-BR" sz="1000" b="1" dirty="0">
                <a:solidFill>
                  <a:schemeClr val="accent2"/>
                </a:solidFill>
              </a:rPr>
              <a:t>Base legal da compra  da agricultura familiar</a:t>
            </a:r>
          </a:p>
        </p:txBody>
      </p:sp>
      <p:sp>
        <p:nvSpPr>
          <p:cNvPr id="3" name="Fluxograma: Processo alternativo 18">
            <a:extLst>
              <a:ext uri="{FF2B5EF4-FFF2-40B4-BE49-F238E27FC236}">
                <a16:creationId xmlns:a16="http://schemas.microsoft.com/office/drawing/2014/main" id="{37A68884-3F51-D2AA-0FF5-498E5CA6339A}"/>
              </a:ext>
            </a:extLst>
          </p:cNvPr>
          <p:cNvSpPr/>
          <p:nvPr/>
        </p:nvSpPr>
        <p:spPr>
          <a:xfrm>
            <a:off x="829492" y="3492775"/>
            <a:ext cx="7622980" cy="1448780"/>
          </a:xfrm>
          <a:prstGeom prst="flowChartAlternateProcess">
            <a:avLst/>
          </a:prstGeom>
          <a:solidFill>
            <a:srgbClr val="F5FB05"/>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R="0" lvl="0" algn="just" defTabSz="914400" eaLnBrk="1" fontAlgn="auto" latinLnBrk="0" hangingPunct="1">
              <a:lnSpc>
                <a:spcPct val="150000"/>
              </a:lnSpc>
              <a:spcBef>
                <a:spcPts val="0"/>
              </a:spcBef>
              <a:spcAft>
                <a:spcPts val="0"/>
              </a:spcAft>
              <a:buClrTx/>
              <a:buSzTx/>
              <a:tabLst/>
              <a:defRPr/>
            </a:pPr>
            <a:r>
              <a:rPr kumimoji="0" lang="pt-BR" sz="1600" b="1" i="0" u="none" strike="noStrike" kern="0" cap="none" spc="0" normalizeH="0" baseline="0" noProof="0" dirty="0">
                <a:ln>
                  <a:noFill/>
                </a:ln>
                <a:solidFill>
                  <a:schemeClr val="bg2">
                    <a:lumMod val="25000"/>
                  </a:schemeClr>
                </a:solidFill>
                <a:effectLst/>
                <a:uLnTx/>
                <a:uFillTx/>
                <a:ea typeface="+mn-ea"/>
                <a:cs typeface="+mn-cs"/>
              </a:rPr>
              <a:t>Parecer da Advocacia Geral da União lotada no FNDE </a:t>
            </a:r>
          </a:p>
          <a:p>
            <a:pPr marR="0" lvl="0" algn="just" defTabSz="914400" eaLnBrk="1" fontAlgn="auto" latinLnBrk="0" hangingPunct="1">
              <a:lnSpc>
                <a:spcPct val="150000"/>
              </a:lnSpc>
              <a:spcBef>
                <a:spcPts val="0"/>
              </a:spcBef>
              <a:spcAft>
                <a:spcPts val="0"/>
              </a:spcAft>
              <a:buClrTx/>
              <a:buSzTx/>
              <a:tabLst/>
              <a:defRPr/>
            </a:pPr>
            <a:r>
              <a:rPr kumimoji="0" lang="pt-BR" b="1" i="0" u="none" strike="noStrike" kern="0" cap="none" spc="0" normalizeH="0" baseline="0" noProof="0" dirty="0">
                <a:ln>
                  <a:noFill/>
                </a:ln>
                <a:solidFill>
                  <a:schemeClr val="bg2">
                    <a:lumMod val="25000"/>
                  </a:schemeClr>
                </a:solidFill>
                <a:effectLst/>
                <a:uLnTx/>
                <a:uFillTx/>
                <a:ea typeface="+mn-ea"/>
                <a:cs typeface="+mn-cs"/>
              </a:rPr>
              <a:t>Parecer da Procuradoria Federal no FNDE nº 33/2023/CGCONSU/PFFNDE/PGF/AGU</a:t>
            </a:r>
          </a:p>
          <a:p>
            <a:pPr marR="0" lvl="0" algn="just" defTabSz="914400" eaLnBrk="1" fontAlgn="auto" latinLnBrk="0" hangingPunct="1">
              <a:lnSpc>
                <a:spcPct val="150000"/>
              </a:lnSpc>
              <a:spcBef>
                <a:spcPts val="0"/>
              </a:spcBef>
              <a:spcAft>
                <a:spcPts val="0"/>
              </a:spcAft>
              <a:buClrTx/>
              <a:buSzTx/>
              <a:tabLst/>
              <a:defRPr/>
            </a:pPr>
            <a:r>
              <a:rPr kumimoji="0" lang="pt-BR" sz="800" i="0" u="none" strike="noStrike" kern="0" cap="none" spc="0" normalizeH="0" baseline="0" noProof="0" dirty="0">
                <a:ln>
                  <a:noFill/>
                </a:ln>
                <a:solidFill>
                  <a:schemeClr val="bg2">
                    <a:lumMod val="25000"/>
                  </a:schemeClr>
                </a:solidFill>
                <a:effectLst/>
                <a:uLnTx/>
                <a:uFillTx/>
                <a:ea typeface="+mn-ea"/>
                <a:cs typeface="+mn-cs"/>
              </a:rPr>
              <a:t>&lt;https://www.gov.br/</a:t>
            </a:r>
            <a:r>
              <a:rPr kumimoji="0" lang="pt-BR" sz="800" i="0" u="none" strike="noStrike" kern="0" cap="none" spc="0" normalizeH="0" baseline="0" noProof="0" dirty="0" err="1">
                <a:ln>
                  <a:noFill/>
                </a:ln>
                <a:solidFill>
                  <a:schemeClr val="bg2">
                    <a:lumMod val="25000"/>
                  </a:schemeClr>
                </a:solidFill>
                <a:effectLst/>
                <a:uLnTx/>
                <a:uFillTx/>
                <a:ea typeface="+mn-ea"/>
                <a:cs typeface="+mn-cs"/>
              </a:rPr>
              <a:t>fnde</a:t>
            </a:r>
            <a:r>
              <a:rPr kumimoji="0" lang="pt-BR" sz="800" i="0" u="none" strike="noStrike" kern="0" cap="none" spc="0" normalizeH="0" baseline="0" noProof="0" dirty="0">
                <a:ln>
                  <a:noFill/>
                </a:ln>
                <a:solidFill>
                  <a:schemeClr val="bg2">
                    <a:lumMod val="25000"/>
                  </a:schemeClr>
                </a:solidFill>
                <a:effectLst/>
                <a:uLnTx/>
                <a:uFillTx/>
                <a:ea typeface="+mn-ea"/>
                <a:cs typeface="+mn-cs"/>
              </a:rPr>
              <a:t>/</a:t>
            </a:r>
            <a:r>
              <a:rPr kumimoji="0" lang="pt-BR" sz="800" i="0" u="none" strike="noStrike" kern="0" cap="none" spc="0" normalizeH="0" baseline="0" noProof="0" dirty="0" err="1">
                <a:ln>
                  <a:noFill/>
                </a:ln>
                <a:solidFill>
                  <a:schemeClr val="bg2">
                    <a:lumMod val="25000"/>
                  </a:schemeClr>
                </a:solidFill>
                <a:effectLst/>
                <a:uLnTx/>
                <a:uFillTx/>
                <a:ea typeface="+mn-ea"/>
                <a:cs typeface="+mn-cs"/>
              </a:rPr>
              <a:t>pt-br</a:t>
            </a:r>
            <a:r>
              <a:rPr kumimoji="0" lang="pt-BR" sz="800" i="0" u="none" strike="noStrike" kern="0" cap="none" spc="0" normalizeH="0" baseline="0" noProof="0" dirty="0">
                <a:ln>
                  <a:noFill/>
                </a:ln>
                <a:solidFill>
                  <a:schemeClr val="bg2">
                    <a:lumMod val="25000"/>
                  </a:schemeClr>
                </a:solidFill>
                <a:effectLst/>
                <a:uLnTx/>
                <a:uFillTx/>
                <a:ea typeface="+mn-ea"/>
                <a:cs typeface="+mn-cs"/>
              </a:rPr>
              <a:t>/acesso-a-</a:t>
            </a:r>
            <a:r>
              <a:rPr kumimoji="0" lang="pt-BR" sz="800" i="0" u="none" strike="noStrike" kern="0" cap="none" spc="0" normalizeH="0" baseline="0" noProof="0" dirty="0" err="1">
                <a:ln>
                  <a:noFill/>
                </a:ln>
                <a:solidFill>
                  <a:schemeClr val="bg2">
                    <a:lumMod val="25000"/>
                  </a:schemeClr>
                </a:solidFill>
                <a:effectLst/>
                <a:uLnTx/>
                <a:uFillTx/>
                <a:ea typeface="+mn-ea"/>
                <a:cs typeface="+mn-cs"/>
              </a:rPr>
              <a:t>informacao</a:t>
            </a:r>
            <a:r>
              <a:rPr kumimoji="0" lang="pt-BR" sz="800" i="0" u="none" strike="noStrike" kern="0" cap="none" spc="0" normalizeH="0" baseline="0" noProof="0" dirty="0">
                <a:ln>
                  <a:noFill/>
                </a:ln>
                <a:solidFill>
                  <a:schemeClr val="bg2">
                    <a:lumMod val="25000"/>
                  </a:schemeClr>
                </a:solidFill>
                <a:effectLst/>
                <a:uLnTx/>
                <a:uFillTx/>
                <a:ea typeface="+mn-ea"/>
                <a:cs typeface="+mn-cs"/>
              </a:rPr>
              <a:t>/</a:t>
            </a:r>
            <a:r>
              <a:rPr kumimoji="0" lang="pt-BR" sz="800" i="0" u="none" strike="noStrike" kern="0" cap="none" spc="0" normalizeH="0" baseline="0" noProof="0" dirty="0" err="1">
                <a:ln>
                  <a:noFill/>
                </a:ln>
                <a:solidFill>
                  <a:schemeClr val="bg2">
                    <a:lumMod val="25000"/>
                  </a:schemeClr>
                </a:solidFill>
                <a:effectLst/>
                <a:uLnTx/>
                <a:uFillTx/>
                <a:ea typeface="+mn-ea"/>
                <a:cs typeface="+mn-cs"/>
              </a:rPr>
              <a:t>acoes</a:t>
            </a:r>
            <a:r>
              <a:rPr kumimoji="0" lang="pt-BR" sz="800" i="0" u="none" strike="noStrike" kern="0" cap="none" spc="0" normalizeH="0" baseline="0" noProof="0" dirty="0">
                <a:ln>
                  <a:noFill/>
                </a:ln>
                <a:solidFill>
                  <a:schemeClr val="bg2">
                    <a:lumMod val="25000"/>
                  </a:schemeClr>
                </a:solidFill>
                <a:effectLst/>
                <a:uLnTx/>
                <a:uFillTx/>
                <a:ea typeface="+mn-ea"/>
                <a:cs typeface="+mn-cs"/>
              </a:rPr>
              <a:t>-e-programas/programas/</a:t>
            </a:r>
            <a:r>
              <a:rPr kumimoji="0" lang="pt-BR" sz="800" i="0" u="none" strike="noStrike" kern="0" cap="none" spc="0" normalizeH="0" baseline="0" noProof="0" dirty="0" err="1">
                <a:ln>
                  <a:noFill/>
                </a:ln>
                <a:solidFill>
                  <a:schemeClr val="bg2">
                    <a:lumMod val="25000"/>
                  </a:schemeClr>
                </a:solidFill>
                <a:effectLst/>
                <a:uLnTx/>
                <a:uFillTx/>
                <a:ea typeface="+mn-ea"/>
                <a:cs typeface="+mn-cs"/>
              </a:rPr>
              <a:t>pnae</a:t>
            </a:r>
            <a:r>
              <a:rPr kumimoji="0" lang="pt-BR" sz="800" i="0" u="none" strike="noStrike" kern="0" cap="none" spc="0" normalizeH="0" baseline="0" noProof="0" dirty="0">
                <a:ln>
                  <a:noFill/>
                </a:ln>
                <a:solidFill>
                  <a:schemeClr val="bg2">
                    <a:lumMod val="25000"/>
                  </a:schemeClr>
                </a:solidFill>
                <a:effectLst/>
                <a:uLnTx/>
                <a:uFillTx/>
                <a:ea typeface="+mn-ea"/>
                <a:cs typeface="+mn-cs"/>
              </a:rPr>
              <a:t>/media-</a:t>
            </a:r>
            <a:r>
              <a:rPr kumimoji="0" lang="pt-BR" sz="800" i="0" u="none" strike="noStrike" kern="0" cap="none" spc="0" normalizeH="0" baseline="0" noProof="0" dirty="0" err="1">
                <a:ln>
                  <a:noFill/>
                </a:ln>
                <a:solidFill>
                  <a:schemeClr val="bg2">
                    <a:lumMod val="25000"/>
                  </a:schemeClr>
                </a:solidFill>
                <a:effectLst/>
                <a:uLnTx/>
                <a:uFillTx/>
                <a:ea typeface="+mn-ea"/>
                <a:cs typeface="+mn-cs"/>
              </a:rPr>
              <a:t>pnae</a:t>
            </a:r>
            <a:r>
              <a:rPr kumimoji="0" lang="pt-BR" sz="800" i="0" u="none" strike="noStrike" kern="0" cap="none" spc="0" normalizeH="0" baseline="0" noProof="0" dirty="0">
                <a:ln>
                  <a:noFill/>
                </a:ln>
                <a:solidFill>
                  <a:schemeClr val="bg2">
                    <a:lumMod val="25000"/>
                  </a:schemeClr>
                </a:solidFill>
                <a:effectLst/>
                <a:uLnTx/>
                <a:uFillTx/>
                <a:ea typeface="+mn-ea"/>
                <a:cs typeface="+mn-cs"/>
              </a:rPr>
              <a:t>/pareceres/Parecer_33_2023_CGCONSU.pdf&gt;</a:t>
            </a:r>
            <a:endParaRPr kumimoji="0" lang="pt-BR" sz="1600" i="0" u="none" strike="noStrike" kern="0" cap="none" spc="0" normalizeH="0" baseline="0" noProof="0" dirty="0">
              <a:ln>
                <a:noFill/>
              </a:ln>
              <a:solidFill>
                <a:schemeClr val="bg2">
                  <a:lumMod val="25000"/>
                </a:schemeClr>
              </a:solidFill>
              <a:effectLst/>
              <a:uLnTx/>
              <a:uFillTx/>
              <a:ea typeface="+mn-ea"/>
              <a:cs typeface="+mn-cs"/>
            </a:endParaRPr>
          </a:p>
        </p:txBody>
      </p:sp>
      <p:cxnSp>
        <p:nvCxnSpPr>
          <p:cNvPr id="4" name="Conector reto 3">
            <a:extLst>
              <a:ext uri="{FF2B5EF4-FFF2-40B4-BE49-F238E27FC236}">
                <a16:creationId xmlns:a16="http://schemas.microsoft.com/office/drawing/2014/main" id="{4978315D-EFBF-799F-CB5A-D38C26CA7766}"/>
              </a:ext>
            </a:extLst>
          </p:cNvPr>
          <p:cNvCxnSpPr>
            <a:cxnSpLocks/>
          </p:cNvCxnSpPr>
          <p:nvPr/>
        </p:nvCxnSpPr>
        <p:spPr>
          <a:xfrm>
            <a:off x="1278526" y="2059903"/>
            <a:ext cx="373761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5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29" y="40192"/>
            <a:ext cx="3731080" cy="607942"/>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6"/>
          <a:stretch>
            <a:fillRect/>
          </a:stretch>
        </p:blipFill>
        <p:spPr>
          <a:xfrm>
            <a:off x="254294" y="44342"/>
            <a:ext cx="228227" cy="60068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7"/>
          <a:stretch>
            <a:fillRect/>
          </a:stretch>
        </p:blipFill>
        <p:spPr>
          <a:xfrm>
            <a:off x="445771" y="40184"/>
            <a:ext cx="931660" cy="607943"/>
          </a:xfrm>
          <a:prstGeom prst="rect">
            <a:avLst/>
          </a:prstGeom>
        </p:spPr>
      </p:pic>
      <p:sp>
        <p:nvSpPr>
          <p:cNvPr id="17" name="Fluxograma: Processo alternativo 18">
            <a:extLst>
              <a:ext uri="{FF2B5EF4-FFF2-40B4-BE49-F238E27FC236}">
                <a16:creationId xmlns:a16="http://schemas.microsoft.com/office/drawing/2014/main" id="{E2DC4569-352B-4DD9-3906-30C7FDB1D5F5}"/>
              </a:ext>
            </a:extLst>
          </p:cNvPr>
          <p:cNvSpPr/>
          <p:nvPr/>
        </p:nvSpPr>
        <p:spPr>
          <a:xfrm>
            <a:off x="499256" y="201945"/>
            <a:ext cx="2923213" cy="287768"/>
          </a:xfrm>
          <a:prstGeom prst="flowChartAlternateProcess">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00000"/>
              </a:lnSpc>
              <a:spcAft>
                <a:spcPts val="0"/>
              </a:spcAft>
              <a:tabLst>
                <a:tab pos="1797050" algn="l"/>
              </a:tabLst>
            </a:pPr>
            <a:r>
              <a:rPr lang="pt-BR" sz="1000" b="1" dirty="0">
                <a:solidFill>
                  <a:schemeClr val="accent2"/>
                </a:solidFill>
              </a:rPr>
              <a:t>Base legal da compra  da agricultura familiar</a:t>
            </a:r>
          </a:p>
        </p:txBody>
      </p:sp>
      <p:pic>
        <p:nvPicPr>
          <p:cNvPr id="4" name="Imagem 3">
            <a:extLst>
              <a:ext uri="{FF2B5EF4-FFF2-40B4-BE49-F238E27FC236}">
                <a16:creationId xmlns:a16="http://schemas.microsoft.com/office/drawing/2014/main" id="{9BC322F6-B648-9353-E15D-D5DDD3D9313F}"/>
              </a:ext>
            </a:extLst>
          </p:cNvPr>
          <p:cNvPicPr>
            <a:picLocks noChangeAspect="1"/>
          </p:cNvPicPr>
          <p:nvPr/>
        </p:nvPicPr>
        <p:blipFill>
          <a:blip r:embed="rId8"/>
          <a:stretch>
            <a:fillRect/>
          </a:stretch>
        </p:blipFill>
        <p:spPr>
          <a:xfrm>
            <a:off x="590696" y="1737780"/>
            <a:ext cx="8324306" cy="2411760"/>
          </a:xfrm>
          <a:prstGeom prst="rect">
            <a:avLst/>
          </a:prstGeom>
          <a:ln w="9525">
            <a:solidFill>
              <a:schemeClr val="bg1">
                <a:lumMod val="65000"/>
              </a:schemeClr>
            </a:solidFill>
            <a:prstDash val="lgDash"/>
          </a:ln>
        </p:spPr>
      </p:pic>
      <p:cxnSp>
        <p:nvCxnSpPr>
          <p:cNvPr id="6" name="Conector reto 5">
            <a:extLst>
              <a:ext uri="{FF2B5EF4-FFF2-40B4-BE49-F238E27FC236}">
                <a16:creationId xmlns:a16="http://schemas.microsoft.com/office/drawing/2014/main" id="{B9CC1178-2EEF-0EE3-5E5A-CFFB204A5F3E}"/>
              </a:ext>
            </a:extLst>
          </p:cNvPr>
          <p:cNvCxnSpPr>
            <a:cxnSpLocks/>
          </p:cNvCxnSpPr>
          <p:nvPr/>
        </p:nvCxnSpPr>
        <p:spPr>
          <a:xfrm>
            <a:off x="4152355" y="2961240"/>
            <a:ext cx="4611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to 8">
            <a:extLst>
              <a:ext uri="{FF2B5EF4-FFF2-40B4-BE49-F238E27FC236}">
                <a16:creationId xmlns:a16="http://schemas.microsoft.com/office/drawing/2014/main" id="{D828DBC4-DEA5-5338-7148-51D82B96A07D}"/>
              </a:ext>
            </a:extLst>
          </p:cNvPr>
          <p:cNvCxnSpPr>
            <a:cxnSpLocks/>
          </p:cNvCxnSpPr>
          <p:nvPr/>
        </p:nvCxnSpPr>
        <p:spPr>
          <a:xfrm>
            <a:off x="3651610" y="3792584"/>
            <a:ext cx="32194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ector reto 10">
            <a:extLst>
              <a:ext uri="{FF2B5EF4-FFF2-40B4-BE49-F238E27FC236}">
                <a16:creationId xmlns:a16="http://schemas.microsoft.com/office/drawing/2014/main" id="{FCD6104D-F11D-2EE6-8096-EF8D68226401}"/>
              </a:ext>
            </a:extLst>
          </p:cNvPr>
          <p:cNvCxnSpPr>
            <a:cxnSpLocks/>
          </p:cNvCxnSpPr>
          <p:nvPr/>
        </p:nvCxnSpPr>
        <p:spPr>
          <a:xfrm>
            <a:off x="3827417" y="4019008"/>
            <a:ext cx="4820195"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Imagem 12">
            <a:extLst>
              <a:ext uri="{FF2B5EF4-FFF2-40B4-BE49-F238E27FC236}">
                <a16:creationId xmlns:a16="http://schemas.microsoft.com/office/drawing/2014/main" id="{EEAD5C34-9AE0-2FA6-2E19-F185F4EB9E02}"/>
              </a:ext>
            </a:extLst>
          </p:cNvPr>
          <p:cNvPicPr>
            <a:picLocks noChangeAspect="1"/>
          </p:cNvPicPr>
          <p:nvPr/>
        </p:nvPicPr>
        <p:blipFill>
          <a:blip r:embed="rId9"/>
          <a:stretch>
            <a:fillRect/>
          </a:stretch>
        </p:blipFill>
        <p:spPr>
          <a:xfrm>
            <a:off x="736330" y="1071975"/>
            <a:ext cx="4525006" cy="219106"/>
          </a:xfrm>
          <a:prstGeom prst="rect">
            <a:avLst/>
          </a:prstGeom>
          <a:ln w="38100">
            <a:solidFill>
              <a:srgbClr val="E40000"/>
            </a:solidFill>
          </a:ln>
        </p:spPr>
      </p:pic>
    </p:spTree>
    <p:extLst>
      <p:ext uri="{BB962C8B-B14F-4D97-AF65-F5344CB8AC3E}">
        <p14:creationId xmlns:p14="http://schemas.microsoft.com/office/powerpoint/2010/main" val="195563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4"/>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5"/>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6"/>
          <a:stretch>
            <a:fillRect/>
          </a:stretch>
        </p:blipFill>
        <p:spPr>
          <a:xfrm rot="5400000">
            <a:off x="-2451737" y="2451736"/>
            <a:ext cx="5143502" cy="240031"/>
          </a:xfrm>
          <a:prstGeom prst="rect">
            <a:avLst/>
          </a:prstGeom>
        </p:spPr>
      </p:pic>
      <p:sp>
        <p:nvSpPr>
          <p:cNvPr id="4" name="Retângulo 3">
            <a:extLst>
              <a:ext uri="{FF2B5EF4-FFF2-40B4-BE49-F238E27FC236}">
                <a16:creationId xmlns:a16="http://schemas.microsoft.com/office/drawing/2014/main" id="{D778AD87-1C6C-474C-ECD1-25F34754A821}"/>
              </a:ext>
            </a:extLst>
          </p:cNvPr>
          <p:cNvSpPr/>
          <p:nvPr/>
        </p:nvSpPr>
        <p:spPr>
          <a:xfrm>
            <a:off x="548082" y="749914"/>
            <a:ext cx="7717905" cy="4176791"/>
          </a:xfrm>
          <a:prstGeom prst="rect">
            <a:avLst/>
          </a:prstGeom>
          <a:solidFill>
            <a:srgbClr val="F5FB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FCC14479-280A-AA34-3DD9-BC44AF9002EB}"/>
              </a:ext>
            </a:extLst>
          </p:cNvPr>
          <p:cNvSpPr txBox="1"/>
          <p:nvPr/>
        </p:nvSpPr>
        <p:spPr>
          <a:xfrm>
            <a:off x="955943" y="1490561"/>
            <a:ext cx="6902181" cy="2916183"/>
          </a:xfrm>
          <a:prstGeom prst="rect">
            <a:avLst/>
          </a:prstGeom>
          <a:noFill/>
        </p:spPr>
        <p:txBody>
          <a:bodyPr wrap="square">
            <a:spAutoFit/>
          </a:bodyPr>
          <a:lstStyle/>
          <a:p>
            <a:pPr>
              <a:lnSpc>
                <a:spcPct val="150000"/>
              </a:lnSpc>
            </a:pPr>
            <a:r>
              <a:rPr lang="pt-BR" b="1" dirty="0">
                <a:solidFill>
                  <a:schemeClr val="accent5">
                    <a:lumMod val="50000"/>
                  </a:schemeClr>
                </a:solidFill>
              </a:rPr>
              <a:t>2.1</a:t>
            </a:r>
            <a:r>
              <a:rPr lang="pt-BR" dirty="0">
                <a:solidFill>
                  <a:schemeClr val="accent5">
                    <a:lumMod val="50000"/>
                  </a:schemeClr>
                </a:solidFill>
              </a:rPr>
              <a:t> </a:t>
            </a:r>
            <a:r>
              <a:rPr lang="pt-BR" b="1" dirty="0">
                <a:solidFill>
                  <a:schemeClr val="accent5">
                    <a:lumMod val="50000"/>
                  </a:schemeClr>
                </a:solidFill>
              </a:rPr>
              <a:t>Resolução FNDE n. 06, 08/05/2020</a:t>
            </a:r>
          </a:p>
          <a:p>
            <a:pPr>
              <a:lnSpc>
                <a:spcPct val="150000"/>
              </a:lnSpc>
            </a:pPr>
            <a:r>
              <a:rPr lang="pt-BR" b="1" dirty="0">
                <a:solidFill>
                  <a:schemeClr val="accent5">
                    <a:lumMod val="50000"/>
                  </a:schemeClr>
                </a:solidFill>
              </a:rPr>
              <a:t>2.1.1 Resolução FNDE n. 20, 02/12/2020 – alterações referente ao cardápio </a:t>
            </a:r>
          </a:p>
          <a:p>
            <a:pPr>
              <a:lnSpc>
                <a:spcPct val="150000"/>
              </a:lnSpc>
            </a:pPr>
            <a:r>
              <a:rPr lang="pt-BR" b="1" dirty="0">
                <a:solidFill>
                  <a:schemeClr val="accent5">
                    <a:lumMod val="50000"/>
                  </a:schemeClr>
                </a:solidFill>
              </a:rPr>
              <a:t>2.1.2 Resolução FNDE n. 21, 16/11/2021 – aumento do limite para 40 mil</a:t>
            </a:r>
          </a:p>
          <a:p>
            <a:pPr>
              <a:lnSpc>
                <a:spcPct val="150000"/>
              </a:lnSpc>
            </a:pPr>
            <a:r>
              <a:rPr lang="pt-BR" b="1" dirty="0">
                <a:solidFill>
                  <a:schemeClr val="accent5">
                    <a:lumMod val="50000"/>
                  </a:schemeClr>
                </a:solidFill>
              </a:rPr>
              <a:t>2.1.3 Resolução FNDE n. 02, 10/03/2023 – aumento do </a:t>
            </a:r>
            <a:r>
              <a:rPr lang="pt-BR" b="1" i="1" dirty="0">
                <a:solidFill>
                  <a:schemeClr val="accent5">
                    <a:lumMod val="50000"/>
                  </a:schemeClr>
                </a:solidFill>
              </a:rPr>
              <a:t>per capita</a:t>
            </a:r>
          </a:p>
          <a:p>
            <a:pPr>
              <a:lnSpc>
                <a:spcPct val="150000"/>
              </a:lnSpc>
            </a:pPr>
            <a:r>
              <a:rPr lang="pt-BR" b="1" dirty="0">
                <a:solidFill>
                  <a:schemeClr val="accent5">
                    <a:lumMod val="50000"/>
                  </a:schemeClr>
                </a:solidFill>
              </a:rPr>
              <a:t>2.1.4 Resolução FNDE n. 07, 02/05/2024 – sistema de prestação de contas</a:t>
            </a:r>
          </a:p>
          <a:p>
            <a:pPr>
              <a:lnSpc>
                <a:spcPct val="150000"/>
              </a:lnSpc>
            </a:pPr>
            <a:r>
              <a:rPr lang="pt-BR" b="1" dirty="0">
                <a:solidFill>
                  <a:schemeClr val="accent5">
                    <a:lumMod val="50000"/>
                  </a:schemeClr>
                </a:solidFill>
              </a:rPr>
              <a:t>2.1.5 Resolução FNDE n. 03, 04/02/2025 – regulamentação da Lei n. 14.660/2023</a:t>
            </a:r>
          </a:p>
          <a:p>
            <a:pPr>
              <a:lnSpc>
                <a:spcPct val="150000"/>
              </a:lnSpc>
            </a:pPr>
            <a:endParaRPr lang="pt-BR" sz="500" dirty="0"/>
          </a:p>
          <a:p>
            <a:pPr lvl="0" algn="just">
              <a:buFont typeface="Arial" panose="020B0604020202020204" pitchFamily="34" charset="0"/>
              <a:buChar char="•"/>
            </a:pPr>
            <a:r>
              <a:rPr lang="pt-BR" sz="1400" b="1" kern="1200" dirty="0">
                <a:solidFill>
                  <a:schemeClr val="tx2">
                    <a:lumMod val="10000"/>
                  </a:schemeClr>
                </a:solidFill>
                <a:latin typeface="+mj-lt"/>
                <a:ea typeface="Segoe UI Historic" panose="020B0502040204020203" pitchFamily="34" charset="0"/>
                <a:cs typeface="Segoe UI Historic" panose="020B0502040204020203" pitchFamily="34" charset="0"/>
              </a:rPr>
              <a:t> </a:t>
            </a:r>
            <a:r>
              <a:rPr lang="pt-BR" sz="1200" b="1" kern="1200" dirty="0">
                <a:solidFill>
                  <a:schemeClr val="tx2">
                    <a:lumMod val="10000"/>
                  </a:schemeClr>
                </a:solidFill>
                <a:latin typeface="+mj-lt"/>
                <a:ea typeface="Segoe UI Historic" panose="020B0502040204020203" pitchFamily="34" charset="0"/>
                <a:cs typeface="Segoe UI Historic" panose="020B0502040204020203" pitchFamily="34" charset="0"/>
              </a:rPr>
              <a:t>Parecer n. 33/2023/CGCONSU/PFFNDE/PGF/AGU</a:t>
            </a:r>
            <a:r>
              <a:rPr lang="pt-BR" b="1" kern="1200" dirty="0">
                <a:solidFill>
                  <a:schemeClr val="tx2">
                    <a:lumMod val="10000"/>
                  </a:schemeClr>
                </a:solidFill>
                <a:latin typeface="+mj-lt"/>
                <a:ea typeface="Segoe UI Historic" panose="020B0502040204020203" pitchFamily="34" charset="0"/>
                <a:cs typeface="Segoe UI Historic" panose="020B0502040204020203" pitchFamily="34" charset="0"/>
              </a:rPr>
              <a:t> </a:t>
            </a:r>
            <a:r>
              <a:rPr lang="pt-BR" sz="1100" b="1" kern="1200" dirty="0">
                <a:solidFill>
                  <a:schemeClr val="tx2">
                    <a:lumMod val="10000"/>
                  </a:schemeClr>
                </a:solidFill>
                <a:latin typeface="+mj-lt"/>
                <a:ea typeface="Segoe UI Historic" panose="020B0502040204020203" pitchFamily="34" charset="0"/>
                <a:cs typeface="Segoe UI Historic" panose="020B0502040204020203" pitchFamily="34" charset="0"/>
              </a:rPr>
              <a:t>– Chamada Pública base no art. 37, XXI, CF</a:t>
            </a:r>
          </a:p>
          <a:p>
            <a:pPr lvl="0" algn="just">
              <a:buFont typeface="Arial" panose="020B0604020202020204" pitchFamily="34" charset="0"/>
              <a:buChar char="•"/>
            </a:pPr>
            <a:endParaRPr lang="pt-BR" sz="500" b="1" kern="1200" dirty="0">
              <a:solidFill>
                <a:schemeClr val="tx2">
                  <a:lumMod val="10000"/>
                </a:schemeClr>
              </a:solidFill>
              <a:latin typeface="+mj-lt"/>
              <a:ea typeface="Segoe UI Historic" panose="020B0502040204020203" pitchFamily="34" charset="0"/>
              <a:cs typeface="Segoe UI Historic" panose="020B0502040204020203" pitchFamily="34" charset="0"/>
            </a:endParaRPr>
          </a:p>
          <a:p>
            <a:pPr lvl="0" algn="just">
              <a:buFont typeface="Arial" panose="020B0604020202020204" pitchFamily="34" charset="0"/>
              <a:buChar char="•"/>
            </a:pPr>
            <a:r>
              <a:rPr lang="pt-BR" sz="1200" b="1" kern="1200" dirty="0">
                <a:solidFill>
                  <a:schemeClr val="tx2">
                    <a:lumMod val="10000"/>
                  </a:schemeClr>
                </a:solidFill>
                <a:latin typeface="+mj-lt"/>
                <a:ea typeface="Segoe UI Historic" panose="020B0502040204020203" pitchFamily="34" charset="0"/>
                <a:cs typeface="Segoe UI Historic" panose="020B0502040204020203" pitchFamily="34" charset="0"/>
              </a:rPr>
              <a:t> Nota Técnica nº 03/2020/6CCR/MPF –</a:t>
            </a:r>
            <a:r>
              <a:rPr lang="pt-BR" b="1" kern="1200" dirty="0">
                <a:solidFill>
                  <a:schemeClr val="tx2">
                    <a:lumMod val="10000"/>
                  </a:schemeClr>
                </a:solidFill>
                <a:latin typeface="+mj-lt"/>
                <a:ea typeface="Segoe UI Historic" panose="020B0502040204020203" pitchFamily="34" charset="0"/>
                <a:cs typeface="Segoe UI Historic" panose="020B0502040204020203" pitchFamily="34" charset="0"/>
              </a:rPr>
              <a:t> </a:t>
            </a:r>
            <a:r>
              <a:rPr lang="pt-BR" sz="1200" b="1" kern="1200" dirty="0">
                <a:solidFill>
                  <a:schemeClr val="tx2">
                    <a:lumMod val="10000"/>
                  </a:schemeClr>
                </a:solidFill>
                <a:latin typeface="+mj-lt"/>
                <a:ea typeface="Segoe UI Historic" panose="020B0502040204020203" pitchFamily="34" charset="0"/>
                <a:cs typeface="Segoe UI Historic" panose="020B0502040204020203" pitchFamily="34" charset="0"/>
              </a:rPr>
              <a:t>inspeção sanitária para </a:t>
            </a:r>
            <a:r>
              <a:rPr lang="pt-BR" sz="1200" b="1" kern="1200" dirty="0" err="1">
                <a:solidFill>
                  <a:schemeClr val="tx2">
                    <a:lumMod val="10000"/>
                  </a:schemeClr>
                </a:solidFill>
                <a:latin typeface="+mj-lt"/>
                <a:ea typeface="Segoe UI Historic" panose="020B0502040204020203" pitchFamily="34" charset="0"/>
                <a:cs typeface="Segoe UI Historic" panose="020B0502040204020203" pitchFamily="34" charset="0"/>
              </a:rPr>
              <a:t>PCTs</a:t>
            </a:r>
            <a:endParaRPr lang="pt-BR" sz="1200" b="1" kern="1200" dirty="0">
              <a:solidFill>
                <a:schemeClr val="tx2">
                  <a:lumMod val="10000"/>
                </a:schemeClr>
              </a:solidFill>
              <a:latin typeface="+mj-lt"/>
              <a:ea typeface="Segoe UI Historic" panose="020B0502040204020203" pitchFamily="34" charset="0"/>
              <a:cs typeface="Segoe UI Historic" panose="020B0502040204020203" pitchFamily="34" charset="0"/>
            </a:endParaRPr>
          </a:p>
          <a:p>
            <a:pPr lvl="0" algn="just">
              <a:buFont typeface="Arial" panose="020B0604020202020204" pitchFamily="34" charset="0"/>
              <a:buChar char="•"/>
            </a:pPr>
            <a:endParaRPr lang="pt-BR" sz="500" b="1" kern="1200" dirty="0">
              <a:solidFill>
                <a:schemeClr val="tx2">
                  <a:lumMod val="10000"/>
                </a:schemeClr>
              </a:solidFill>
              <a:latin typeface="+mj-lt"/>
              <a:ea typeface="Segoe UI Historic" panose="020B0502040204020203" pitchFamily="34" charset="0"/>
              <a:cs typeface="Segoe UI Historic" panose="020B0502040204020203" pitchFamily="34" charset="0"/>
            </a:endParaRPr>
          </a:p>
          <a:p>
            <a:pPr lvl="0" algn="just">
              <a:buFont typeface="Arial" panose="020B0604020202020204" pitchFamily="34" charset="0"/>
              <a:buChar char="•"/>
            </a:pPr>
            <a:r>
              <a:rPr lang="pt-BR" sz="1200" b="1" kern="1200" dirty="0">
                <a:solidFill>
                  <a:schemeClr val="tx2">
                    <a:lumMod val="10000"/>
                  </a:schemeClr>
                </a:solidFill>
                <a:latin typeface="+mj-lt"/>
                <a:ea typeface="Segoe UI Historic" panose="020B0502040204020203" pitchFamily="34" charset="0"/>
                <a:cs typeface="Segoe UI Historic" panose="020B0502040204020203" pitchFamily="34" charset="0"/>
              </a:rPr>
              <a:t> Nota Técnica nº 3744623/2023/DIDAF/COSAN/CGPAE/DIRAE/FNDE – NIS</a:t>
            </a:r>
            <a:endParaRPr lang="pt-BR" sz="1200" dirty="0"/>
          </a:p>
        </p:txBody>
      </p:sp>
      <p:sp>
        <p:nvSpPr>
          <p:cNvPr id="18" name="CaixaDeTexto 17">
            <a:extLst>
              <a:ext uri="{FF2B5EF4-FFF2-40B4-BE49-F238E27FC236}">
                <a16:creationId xmlns:a16="http://schemas.microsoft.com/office/drawing/2014/main" id="{93DD0D5D-0B60-9B23-6874-889A6E12748F}"/>
              </a:ext>
            </a:extLst>
          </p:cNvPr>
          <p:cNvSpPr txBox="1"/>
          <p:nvPr/>
        </p:nvSpPr>
        <p:spPr>
          <a:xfrm>
            <a:off x="778431" y="4497317"/>
            <a:ext cx="7359729" cy="307777"/>
          </a:xfrm>
          <a:prstGeom prst="rect">
            <a:avLst/>
          </a:prstGeom>
          <a:noFill/>
        </p:spPr>
        <p:txBody>
          <a:bodyPr wrap="square">
            <a:spAutoFit/>
          </a:bodyPr>
          <a:lstStyle/>
          <a:p>
            <a:r>
              <a:rPr lang="pt-BR" sz="1400" b="1" kern="1200" dirty="0">
                <a:solidFill>
                  <a:schemeClr val="tx2">
                    <a:lumMod val="10000"/>
                  </a:schemeClr>
                </a:solidFill>
                <a:latin typeface="+mj-lt"/>
                <a:ea typeface="Segoe UI Historic" panose="020B0502040204020203" pitchFamily="34" charset="0"/>
                <a:cs typeface="Segoe UI Historic" panose="020B0502040204020203" pitchFamily="34" charset="0"/>
              </a:rPr>
              <a:t>3. Execução - Lei dos contratos administrativos públicos – Lei Federal n. 14.133/2021</a:t>
            </a:r>
            <a:endParaRPr lang="pt-BR" dirty="0">
              <a:solidFill>
                <a:schemeClr val="tx2">
                  <a:lumMod val="10000"/>
                </a:schemeClr>
              </a:solidFill>
            </a:endParaRPr>
          </a:p>
        </p:txBody>
      </p:sp>
      <p:sp>
        <p:nvSpPr>
          <p:cNvPr id="20" name="CaixaDeTexto 19">
            <a:extLst>
              <a:ext uri="{FF2B5EF4-FFF2-40B4-BE49-F238E27FC236}">
                <a16:creationId xmlns:a16="http://schemas.microsoft.com/office/drawing/2014/main" id="{D0641C65-727B-AAB2-BAC8-B69AD3A59F32}"/>
              </a:ext>
            </a:extLst>
          </p:cNvPr>
          <p:cNvSpPr txBox="1"/>
          <p:nvPr/>
        </p:nvSpPr>
        <p:spPr>
          <a:xfrm>
            <a:off x="337315" y="205680"/>
            <a:ext cx="6530774" cy="338554"/>
          </a:xfrm>
          <a:prstGeom prst="rect">
            <a:avLst/>
          </a:prstGeom>
          <a:noFill/>
        </p:spPr>
        <p:txBody>
          <a:bodyPr wrap="square">
            <a:spAutoFit/>
          </a:bodyPr>
          <a:lstStyle/>
          <a:p>
            <a:r>
              <a:rPr lang="pt-BR" sz="1600" b="1" dirty="0"/>
              <a:t>Legislação para a aquisição da agricultura familiar para o PNAE.</a:t>
            </a:r>
          </a:p>
        </p:txBody>
      </p:sp>
      <p:sp>
        <p:nvSpPr>
          <p:cNvPr id="21" name="CaixaDeTexto 20">
            <a:extLst>
              <a:ext uri="{FF2B5EF4-FFF2-40B4-BE49-F238E27FC236}">
                <a16:creationId xmlns:a16="http://schemas.microsoft.com/office/drawing/2014/main" id="{6714CF00-9098-EB50-027E-6529340C344A}"/>
              </a:ext>
            </a:extLst>
          </p:cNvPr>
          <p:cNvSpPr txBox="1"/>
          <p:nvPr/>
        </p:nvSpPr>
        <p:spPr>
          <a:xfrm>
            <a:off x="778431" y="972197"/>
            <a:ext cx="6844945" cy="600164"/>
          </a:xfrm>
          <a:prstGeom prst="rect">
            <a:avLst/>
          </a:prstGeom>
          <a:noFill/>
        </p:spPr>
        <p:txBody>
          <a:bodyPr wrap="square">
            <a:spAutoFit/>
          </a:bodyPr>
          <a:lstStyle/>
          <a:p>
            <a:r>
              <a:rPr lang="pt-BR" b="1" dirty="0"/>
              <a:t>1. Art. 37, inciso XXI da Constituição Federal, de 1988</a:t>
            </a:r>
          </a:p>
          <a:p>
            <a:endParaRPr lang="pt-BR" sz="500" b="1" dirty="0"/>
          </a:p>
          <a:p>
            <a:r>
              <a:rPr lang="pt-BR" b="1" dirty="0"/>
              <a:t>2. Lei Federal n. 11.947, 16/06/2009 – alterada pela Lei n.14.660, de 23/08/2023</a:t>
            </a:r>
          </a:p>
        </p:txBody>
      </p:sp>
    </p:spTree>
    <p:extLst>
      <p:ext uri="{BB962C8B-B14F-4D97-AF65-F5344CB8AC3E}">
        <p14:creationId xmlns:p14="http://schemas.microsoft.com/office/powerpoint/2010/main" val="165937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Imagem 1" descr="Texto&#10;&#10;Descrição gerada automaticamente com confiança média">
            <a:extLst>
              <a:ext uri="{FF2B5EF4-FFF2-40B4-BE49-F238E27FC236}">
                <a16:creationId xmlns:a16="http://schemas.microsoft.com/office/drawing/2014/main" id="{E3A23B83-0AC1-DEBD-9421-77DBE770EECA}"/>
              </a:ext>
            </a:extLst>
          </p:cNvPr>
          <p:cNvPicPr>
            <a:picLocks noChangeAspect="1"/>
          </p:cNvPicPr>
          <p:nvPr/>
        </p:nvPicPr>
        <p:blipFill>
          <a:blip r:embed="rId3"/>
          <a:stretch>
            <a:fillRect/>
          </a:stretch>
        </p:blipFill>
        <p:spPr>
          <a:xfrm>
            <a:off x="6686551" y="40192"/>
            <a:ext cx="2343150" cy="565597"/>
          </a:xfrm>
          <a:prstGeom prst="rect">
            <a:avLst/>
          </a:prstGeom>
        </p:spPr>
      </p:pic>
      <p:pic>
        <p:nvPicPr>
          <p:cNvPr id="5" name="Imagem 4">
            <a:extLst>
              <a:ext uri="{FF2B5EF4-FFF2-40B4-BE49-F238E27FC236}">
                <a16:creationId xmlns:a16="http://schemas.microsoft.com/office/drawing/2014/main" id="{5169CCD3-9115-717B-C4BA-183B060E060B}"/>
              </a:ext>
            </a:extLst>
          </p:cNvPr>
          <p:cNvPicPr>
            <a:picLocks noChangeAspect="1"/>
          </p:cNvPicPr>
          <p:nvPr/>
        </p:nvPicPr>
        <p:blipFill>
          <a:blip r:embed="rId4"/>
          <a:stretch>
            <a:fillRect/>
          </a:stretch>
        </p:blipFill>
        <p:spPr>
          <a:xfrm>
            <a:off x="0" y="0"/>
            <a:ext cx="6457950" cy="5143500"/>
          </a:xfrm>
          <a:prstGeom prst="rect">
            <a:avLst/>
          </a:prstGeom>
        </p:spPr>
      </p:pic>
      <p:pic>
        <p:nvPicPr>
          <p:cNvPr id="10" name="Imagem 9">
            <a:extLst>
              <a:ext uri="{FF2B5EF4-FFF2-40B4-BE49-F238E27FC236}">
                <a16:creationId xmlns:a16="http://schemas.microsoft.com/office/drawing/2014/main" id="{5065CA53-2647-F744-6119-799741A8B301}"/>
              </a:ext>
            </a:extLst>
          </p:cNvPr>
          <p:cNvPicPr>
            <a:picLocks noChangeAspect="1"/>
          </p:cNvPicPr>
          <p:nvPr/>
        </p:nvPicPr>
        <p:blipFill>
          <a:blip r:embed="rId5"/>
          <a:stretch>
            <a:fillRect/>
          </a:stretch>
        </p:blipFill>
        <p:spPr>
          <a:xfrm rot="5400000">
            <a:off x="-2451737" y="2451736"/>
            <a:ext cx="5143502" cy="240031"/>
          </a:xfrm>
          <a:prstGeom prst="rect">
            <a:avLst/>
          </a:prstGeom>
        </p:spPr>
      </p:pic>
      <p:sp>
        <p:nvSpPr>
          <p:cNvPr id="7" name="Fluxograma: Dados Armazenados 6">
            <a:extLst>
              <a:ext uri="{FF2B5EF4-FFF2-40B4-BE49-F238E27FC236}">
                <a16:creationId xmlns:a16="http://schemas.microsoft.com/office/drawing/2014/main" id="{64567913-717F-170F-CA23-ACF9D55BBD44}"/>
              </a:ext>
            </a:extLst>
          </p:cNvPr>
          <p:cNvSpPr/>
          <p:nvPr/>
        </p:nvSpPr>
        <p:spPr>
          <a:xfrm rot="10800000">
            <a:off x="240029" y="40192"/>
            <a:ext cx="3731080" cy="607942"/>
          </a:xfrm>
          <a:prstGeom prst="flowChartOnlineStorage">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06DF3E2C-49D9-A9DF-0B45-46310CDB910B}"/>
              </a:ext>
            </a:extLst>
          </p:cNvPr>
          <p:cNvPicPr>
            <a:picLocks noChangeAspect="1"/>
          </p:cNvPicPr>
          <p:nvPr/>
        </p:nvPicPr>
        <p:blipFill>
          <a:blip r:embed="rId6"/>
          <a:stretch>
            <a:fillRect/>
          </a:stretch>
        </p:blipFill>
        <p:spPr>
          <a:xfrm>
            <a:off x="254294" y="44342"/>
            <a:ext cx="228227" cy="600685"/>
          </a:xfrm>
          <a:prstGeom prst="rect">
            <a:avLst/>
          </a:prstGeom>
        </p:spPr>
      </p:pic>
      <p:pic>
        <p:nvPicPr>
          <p:cNvPr id="12" name="Imagem 11">
            <a:extLst>
              <a:ext uri="{FF2B5EF4-FFF2-40B4-BE49-F238E27FC236}">
                <a16:creationId xmlns:a16="http://schemas.microsoft.com/office/drawing/2014/main" id="{40DA6FD6-427D-A447-8547-CDBB853FA9E3}"/>
              </a:ext>
            </a:extLst>
          </p:cNvPr>
          <p:cNvPicPr>
            <a:picLocks noChangeAspect="1"/>
          </p:cNvPicPr>
          <p:nvPr/>
        </p:nvPicPr>
        <p:blipFill>
          <a:blip r:embed="rId7"/>
          <a:stretch>
            <a:fillRect/>
          </a:stretch>
        </p:blipFill>
        <p:spPr>
          <a:xfrm>
            <a:off x="445771" y="40184"/>
            <a:ext cx="931660" cy="607943"/>
          </a:xfrm>
          <a:prstGeom prst="rect">
            <a:avLst/>
          </a:prstGeom>
        </p:spPr>
      </p:pic>
      <p:sp>
        <p:nvSpPr>
          <p:cNvPr id="16" name="Retângulo: Cantos Arredondados 15">
            <a:extLst>
              <a:ext uri="{FF2B5EF4-FFF2-40B4-BE49-F238E27FC236}">
                <a16:creationId xmlns:a16="http://schemas.microsoft.com/office/drawing/2014/main" id="{B883655E-F0F3-BD45-A329-C98FBF2FCAD0}"/>
              </a:ext>
            </a:extLst>
          </p:cNvPr>
          <p:cNvSpPr/>
          <p:nvPr/>
        </p:nvSpPr>
        <p:spPr>
          <a:xfrm>
            <a:off x="787541" y="2227605"/>
            <a:ext cx="7568918" cy="2668167"/>
          </a:xfrm>
          <a:prstGeom prst="roundRect">
            <a:avLst/>
          </a:prstGeom>
          <a:solidFill>
            <a:srgbClr val="F5FB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600" dirty="0">
                <a:solidFill>
                  <a:schemeClr val="accent2"/>
                </a:solidFill>
              </a:rPr>
              <a:t>Art. 14.  Do total dos recursos financeiros repassados pelo FNDE, no âmbito do PNAE, no mínimo 30% (trinta por cento) deverão ser utilizados na aquisição de gêneros alimentícios diretamente da agricultura familiar e do empreendedor familiar rural ou de suas organizações, priorizando-se os assentamentos da reforma agrária, as comunidades tradicionais indígenas e comunidades quilombolas, grupos formais e informais de mulheres.   </a:t>
            </a:r>
          </a:p>
        </p:txBody>
      </p:sp>
      <p:cxnSp>
        <p:nvCxnSpPr>
          <p:cNvPr id="11" name="Conector reto 10">
            <a:extLst>
              <a:ext uri="{FF2B5EF4-FFF2-40B4-BE49-F238E27FC236}">
                <a16:creationId xmlns:a16="http://schemas.microsoft.com/office/drawing/2014/main" id="{53DD4D81-A4B5-B923-2668-FF4536524BF9}"/>
              </a:ext>
            </a:extLst>
          </p:cNvPr>
          <p:cNvCxnSpPr>
            <a:cxnSpLocks/>
          </p:cNvCxnSpPr>
          <p:nvPr/>
        </p:nvCxnSpPr>
        <p:spPr>
          <a:xfrm>
            <a:off x="1863905" y="2810569"/>
            <a:ext cx="51900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to 14">
            <a:extLst>
              <a:ext uri="{FF2B5EF4-FFF2-40B4-BE49-F238E27FC236}">
                <a16:creationId xmlns:a16="http://schemas.microsoft.com/office/drawing/2014/main" id="{3302A8FB-BC6E-EE13-664D-C080BBDC9842}"/>
              </a:ext>
            </a:extLst>
          </p:cNvPr>
          <p:cNvCxnSpPr>
            <a:cxnSpLocks/>
          </p:cNvCxnSpPr>
          <p:nvPr/>
        </p:nvCxnSpPr>
        <p:spPr>
          <a:xfrm>
            <a:off x="5668872" y="3163266"/>
            <a:ext cx="67437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ector reto 19">
            <a:extLst>
              <a:ext uri="{FF2B5EF4-FFF2-40B4-BE49-F238E27FC236}">
                <a16:creationId xmlns:a16="http://schemas.microsoft.com/office/drawing/2014/main" id="{E61F3352-99D9-EBD0-F750-92927093A843}"/>
              </a:ext>
            </a:extLst>
          </p:cNvPr>
          <p:cNvCxnSpPr>
            <a:cxnSpLocks/>
          </p:cNvCxnSpPr>
          <p:nvPr/>
        </p:nvCxnSpPr>
        <p:spPr>
          <a:xfrm>
            <a:off x="2147022" y="3163266"/>
            <a:ext cx="1387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to 24">
            <a:extLst>
              <a:ext uri="{FF2B5EF4-FFF2-40B4-BE49-F238E27FC236}">
                <a16:creationId xmlns:a16="http://schemas.microsoft.com/office/drawing/2014/main" id="{72F2FBA2-3BAC-EF81-9665-C23D9E2DAF7C}"/>
              </a:ext>
            </a:extLst>
          </p:cNvPr>
          <p:cNvCxnSpPr>
            <a:cxnSpLocks/>
          </p:cNvCxnSpPr>
          <p:nvPr/>
        </p:nvCxnSpPr>
        <p:spPr>
          <a:xfrm>
            <a:off x="4458924" y="3529575"/>
            <a:ext cx="9339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to 26">
            <a:extLst>
              <a:ext uri="{FF2B5EF4-FFF2-40B4-BE49-F238E27FC236}">
                <a16:creationId xmlns:a16="http://schemas.microsoft.com/office/drawing/2014/main" id="{AD8CBDDD-AFDA-4638-86D0-5A2BEA8C7BDE}"/>
              </a:ext>
            </a:extLst>
          </p:cNvPr>
          <p:cNvCxnSpPr>
            <a:cxnSpLocks/>
          </p:cNvCxnSpPr>
          <p:nvPr/>
        </p:nvCxnSpPr>
        <p:spPr>
          <a:xfrm>
            <a:off x="4694464" y="4283558"/>
            <a:ext cx="3163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ector reto 31">
            <a:extLst>
              <a:ext uri="{FF2B5EF4-FFF2-40B4-BE49-F238E27FC236}">
                <a16:creationId xmlns:a16="http://schemas.microsoft.com/office/drawing/2014/main" id="{62C8C9BA-4FAE-9577-13CD-B99FD79008F5}"/>
              </a:ext>
            </a:extLst>
          </p:cNvPr>
          <p:cNvCxnSpPr>
            <a:cxnSpLocks/>
          </p:cNvCxnSpPr>
          <p:nvPr/>
        </p:nvCxnSpPr>
        <p:spPr>
          <a:xfrm>
            <a:off x="3528233" y="4613760"/>
            <a:ext cx="343427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Fluxograma: Processo alternativo 18">
            <a:extLst>
              <a:ext uri="{FF2B5EF4-FFF2-40B4-BE49-F238E27FC236}">
                <a16:creationId xmlns:a16="http://schemas.microsoft.com/office/drawing/2014/main" id="{BC88E343-B196-5D92-9422-BFD6A8EB92F6}"/>
              </a:ext>
            </a:extLst>
          </p:cNvPr>
          <p:cNvSpPr/>
          <p:nvPr/>
        </p:nvSpPr>
        <p:spPr>
          <a:xfrm>
            <a:off x="860542" y="739193"/>
            <a:ext cx="6457950" cy="1372336"/>
          </a:xfrm>
          <a:prstGeom prst="flowChartAlternateProcess">
            <a:avLst/>
          </a:prstGeom>
          <a:solidFill>
            <a:srgbClr val="F5FB05"/>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just"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t-BR" sz="1600" b="1" i="0" u="none" strike="noStrike" kern="0" cap="none" spc="0" normalizeH="0" baseline="0" noProof="0" dirty="0">
                <a:ln>
                  <a:noFill/>
                </a:ln>
                <a:solidFill>
                  <a:schemeClr val="bg2">
                    <a:lumMod val="25000"/>
                  </a:schemeClr>
                </a:solidFill>
                <a:effectLst/>
                <a:uLnTx/>
                <a:uFillTx/>
                <a:ea typeface="+mn-ea"/>
                <a:cs typeface="+mn-cs"/>
              </a:rPr>
              <a:t>Art. 14. da Lei n. 11.947, de 16/06/2009</a:t>
            </a:r>
          </a:p>
          <a:p>
            <a:pPr marL="285750" marR="0" lvl="0" indent="-285750" algn="just"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t-BR" sz="1600" b="1" i="0" u="none" strike="noStrike" kern="0" cap="none" spc="0" normalizeH="0" baseline="0" noProof="0" dirty="0">
                <a:ln>
                  <a:noFill/>
                </a:ln>
                <a:solidFill>
                  <a:schemeClr val="bg2">
                    <a:lumMod val="25000"/>
                  </a:schemeClr>
                </a:solidFill>
                <a:effectLst/>
                <a:uLnTx/>
                <a:uFillTx/>
                <a:ea typeface="+mn-ea"/>
                <a:cs typeface="+mn-cs"/>
              </a:rPr>
              <a:t>Alterado pela Lei n. 14.660, 23/08/2023 </a:t>
            </a:r>
          </a:p>
          <a:p>
            <a:pPr marL="285750" marR="0" lvl="0" indent="-285750" algn="just"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t-BR" sz="1600" b="1" i="0" u="none" strike="noStrike" kern="0" cap="none" spc="0" normalizeH="0" baseline="0" noProof="0" dirty="0">
                <a:ln>
                  <a:noFill/>
                </a:ln>
                <a:solidFill>
                  <a:schemeClr val="bg2">
                    <a:lumMod val="25000"/>
                  </a:schemeClr>
                </a:solidFill>
                <a:effectLst/>
                <a:uLnTx/>
                <a:uFillTx/>
                <a:ea typeface="+mn-ea"/>
                <a:cs typeface="+mn-cs"/>
              </a:rPr>
              <a:t>Regulamentado pela Resolução CD - FNDE n. 03, 04/02/2025 </a:t>
            </a:r>
          </a:p>
        </p:txBody>
      </p:sp>
      <p:sp>
        <p:nvSpPr>
          <p:cNvPr id="17" name="Fluxograma: Processo alternativo 18">
            <a:extLst>
              <a:ext uri="{FF2B5EF4-FFF2-40B4-BE49-F238E27FC236}">
                <a16:creationId xmlns:a16="http://schemas.microsoft.com/office/drawing/2014/main" id="{E2DC4569-352B-4DD9-3906-30C7FDB1D5F5}"/>
              </a:ext>
            </a:extLst>
          </p:cNvPr>
          <p:cNvSpPr/>
          <p:nvPr/>
        </p:nvSpPr>
        <p:spPr>
          <a:xfrm>
            <a:off x="499256" y="201945"/>
            <a:ext cx="2923213" cy="287768"/>
          </a:xfrm>
          <a:prstGeom prst="flowChartAlternateProcess">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00000"/>
              </a:lnSpc>
              <a:spcAft>
                <a:spcPts val="0"/>
              </a:spcAft>
              <a:tabLst>
                <a:tab pos="1797050" algn="l"/>
              </a:tabLst>
            </a:pPr>
            <a:r>
              <a:rPr lang="pt-BR" sz="1000" b="1" dirty="0">
                <a:solidFill>
                  <a:schemeClr val="accent2"/>
                </a:solidFill>
              </a:rPr>
              <a:t>Base legal da compra  da agricultura familiar</a:t>
            </a:r>
          </a:p>
        </p:txBody>
      </p:sp>
      <p:cxnSp>
        <p:nvCxnSpPr>
          <p:cNvPr id="13" name="Conector reto 12">
            <a:extLst>
              <a:ext uri="{FF2B5EF4-FFF2-40B4-BE49-F238E27FC236}">
                <a16:creationId xmlns:a16="http://schemas.microsoft.com/office/drawing/2014/main" id="{C899D43B-CD09-F864-7537-BCF721063566}"/>
              </a:ext>
            </a:extLst>
          </p:cNvPr>
          <p:cNvCxnSpPr>
            <a:cxnSpLocks/>
          </p:cNvCxnSpPr>
          <p:nvPr/>
        </p:nvCxnSpPr>
        <p:spPr>
          <a:xfrm>
            <a:off x="1026230" y="4613760"/>
            <a:ext cx="22438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to 23">
            <a:extLst>
              <a:ext uri="{FF2B5EF4-FFF2-40B4-BE49-F238E27FC236}">
                <a16:creationId xmlns:a16="http://schemas.microsoft.com/office/drawing/2014/main" id="{E8DBDD21-AC0A-F20A-034A-06101D7937C1}"/>
              </a:ext>
            </a:extLst>
          </p:cNvPr>
          <p:cNvCxnSpPr>
            <a:cxnSpLocks/>
          </p:cNvCxnSpPr>
          <p:nvPr/>
        </p:nvCxnSpPr>
        <p:spPr>
          <a:xfrm>
            <a:off x="1026230" y="4248017"/>
            <a:ext cx="312072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326"/>
      </p:ext>
    </p:extLst>
  </p:cSld>
  <p:clrMapOvr>
    <a:masterClrMapping/>
  </p:clrMapOvr>
</p:sld>
</file>

<file path=ppt/theme/theme1.xml><?xml version="1.0" encoding="utf-8"?>
<a:theme xmlns:a="http://schemas.openxmlformats.org/drawingml/2006/main" name="Gruv">
  <a:themeElements>
    <a:clrScheme name="Simple Light">
      <a:dk1>
        <a:srgbClr val="0096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11322</TotalTime>
  <Words>3411</Words>
  <Application>Microsoft Office PowerPoint</Application>
  <PresentationFormat>Apresentação na tela (16:9)</PresentationFormat>
  <Paragraphs>261</Paragraphs>
  <Slides>23</Slides>
  <Notes>22</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23</vt:i4>
      </vt:variant>
    </vt:vector>
  </HeadingPairs>
  <TitlesOfParts>
    <vt:vector size="35" baseType="lpstr">
      <vt:lpstr>Amasis MT Pro Black</vt:lpstr>
      <vt:lpstr>Aptos</vt:lpstr>
      <vt:lpstr>Arial</vt:lpstr>
      <vt:lpstr>Calibri</vt:lpstr>
      <vt:lpstr>Copperplate Gothic Bold</vt:lpstr>
      <vt:lpstr>Copperplate Gothic Light</vt:lpstr>
      <vt:lpstr>Helvetica Neue</vt:lpstr>
      <vt:lpstr>Playfair Display</vt:lpstr>
      <vt:lpstr>Times New Roman</vt:lpstr>
      <vt:lpstr>Trade Gothic Inline</vt:lpstr>
      <vt:lpstr>Wingdings</vt:lpstr>
      <vt:lpstr>Gruv</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KARINA PINGARILHO PASCHOALIN</dc:creator>
  <cp:lastModifiedBy>Marcia Sartori</cp:lastModifiedBy>
  <cp:revision>114</cp:revision>
  <cp:lastPrinted>2024-10-02T14:31:33Z</cp:lastPrinted>
  <dcterms:modified xsi:type="dcterms:W3CDTF">2025-02-27T13:15:07Z</dcterms:modified>
</cp:coreProperties>
</file>